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ITC Benguiat Condensed" charset="1" panose="02030506050306020704"/>
      <p:regular r:id="rId16"/>
    </p:embeddedFont>
    <p:embeddedFont>
      <p:font typeface="Cooper BT Bold" charset="1" panose="0208080404030B020404"/>
      <p:regular r:id="rId17"/>
    </p:embeddedFont>
    <p:embeddedFont>
      <p:font typeface="Arimo Bold" charset="1" panose="020B0704020202020204"/>
      <p:regular r:id="rId18"/>
    </p:embeddedFont>
    <p:embeddedFont>
      <p:font typeface="Cerebri Bold" charset="1" panose="00000800000000000000"/>
      <p:regular r:id="rId19"/>
    </p:embeddedFont>
    <p:embeddedFont>
      <p:font typeface="Cerebri" charset="1" panose="00000500000000000000"/>
      <p:regular r:id="rId20"/>
    </p:embeddedFont>
    <p:embeddedFont>
      <p:font typeface="ITC Benguiat Condensed Medium" charset="1" panose="02030606050306020704"/>
      <p:regular r:id="rId21"/>
    </p:embeddedFont>
    <p:embeddedFont>
      <p:font typeface="Cerebri Italics" charset="1" panose="00000500000000000000"/>
      <p:regular r:id="rId22"/>
    </p:embeddedFont>
    <p:embeddedFont>
      <p:font typeface="ITC Benguiat Condensed Bold" charset="1" panose="02030806050306020704"/>
      <p:regular r:id="rId23"/>
    </p:embeddedFont>
    <p:embeddedFont>
      <p:font typeface="League Spartan" charset="1" panose="00000800000000000000"/>
      <p:regular r:id="rId24"/>
    </p:embeddedFont>
    <p:embeddedFont>
      <p:font typeface="Poppins Bold" charset="1" panose="000008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0F8FF">
                <a:alpha val="100000"/>
              </a:srgbClr>
            </a:gs>
            <a:gs pos="50000">
              <a:srgbClr val="FF4D00">
                <a:alpha val="100000"/>
              </a:srgbClr>
            </a:gs>
            <a:gs pos="100000">
              <a:srgbClr val="FFC6C6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72236" y="1028700"/>
            <a:ext cx="11031366" cy="9972355"/>
            <a:chOff x="0" y="0"/>
            <a:chExt cx="6350000" cy="574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1270" cy="5741670"/>
            </a:xfrm>
            <a:custGeom>
              <a:avLst/>
              <a:gdLst/>
              <a:ahLst/>
              <a:cxnLst/>
              <a:rect r="r" b="b" t="t" l="l"/>
              <a:pathLst>
                <a:path h="5741670" w="6351270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242570" y="2933700"/>
                    <a:pt x="542290" y="2933700"/>
                  </a:cubicBezTo>
                  <a:lnTo>
                    <a:pt x="1148080" y="2933700"/>
                  </a:lnTo>
                  <a:cubicBezTo>
                    <a:pt x="1447800" y="2933700"/>
                    <a:pt x="1690370" y="3176270"/>
                    <a:pt x="1690370" y="3475990"/>
                  </a:cubicBezTo>
                  <a:lnTo>
                    <a:pt x="1690370" y="5199380"/>
                  </a:lnTo>
                  <a:cubicBezTo>
                    <a:pt x="1690370" y="5499100"/>
                    <a:pt x="1932940" y="5741670"/>
                    <a:pt x="2232660" y="5741670"/>
                  </a:cubicBezTo>
                  <a:lnTo>
                    <a:pt x="3599180" y="5741670"/>
                  </a:lnTo>
                  <a:cubicBezTo>
                    <a:pt x="3735070" y="5741670"/>
                    <a:pt x="3867150" y="5689600"/>
                    <a:pt x="3967480" y="5598160"/>
                  </a:cubicBezTo>
                  <a:lnTo>
                    <a:pt x="6177280" y="3553460"/>
                  </a:lnTo>
                  <a:cubicBezTo>
                    <a:pt x="6287770" y="3450590"/>
                    <a:pt x="6351270" y="3307080"/>
                    <a:pt x="6351270" y="3155950"/>
                  </a:cubicBezTo>
                  <a:lnTo>
                    <a:pt x="6351270" y="542290"/>
                  </a:lnTo>
                  <a:cubicBezTo>
                    <a:pt x="6350000" y="242570"/>
                    <a:pt x="6107430" y="0"/>
                    <a:pt x="5807710" y="0"/>
                  </a:cubicBezTo>
                  <a:lnTo>
                    <a:pt x="542290" y="0"/>
                  </a:lnTo>
                  <a:cubicBezTo>
                    <a:pt x="242570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2"/>
              <a:stretch>
                <a:fillRect l="-17801" t="0" r="-17801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479813" y="1028700"/>
            <a:ext cx="5309931" cy="1247834"/>
          </a:xfrm>
          <a:custGeom>
            <a:avLst/>
            <a:gdLst/>
            <a:ahLst/>
            <a:cxnLst/>
            <a:rect r="r" b="b" t="t" l="l"/>
            <a:pathLst>
              <a:path h="1247834" w="5309931">
                <a:moveTo>
                  <a:pt x="0" y="0"/>
                </a:moveTo>
                <a:lnTo>
                  <a:pt x="5309932" y="0"/>
                </a:lnTo>
                <a:lnTo>
                  <a:pt x="5309932" y="1247834"/>
                </a:lnTo>
                <a:lnTo>
                  <a:pt x="0" y="12478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02220" y="7390913"/>
            <a:ext cx="2077593" cy="3089358"/>
          </a:xfrm>
          <a:custGeom>
            <a:avLst/>
            <a:gdLst/>
            <a:ahLst/>
            <a:cxnLst/>
            <a:rect r="r" b="b" t="t" l="l"/>
            <a:pathLst>
              <a:path h="3089358" w="2077593">
                <a:moveTo>
                  <a:pt x="0" y="0"/>
                </a:moveTo>
                <a:lnTo>
                  <a:pt x="2077593" y="0"/>
                </a:lnTo>
                <a:lnTo>
                  <a:pt x="2077593" y="3089358"/>
                </a:lnTo>
                <a:lnTo>
                  <a:pt x="0" y="3089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441017" y="2885848"/>
            <a:ext cx="7818283" cy="3027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6"/>
              </a:lnSpc>
            </a:pPr>
            <a:r>
              <a:rPr lang="en-US" sz="11364" spc="-227">
                <a:solidFill>
                  <a:srgbClr val="FFFFFF"/>
                </a:solidFill>
                <a:latin typeface="ITC Benguiat Condensed"/>
                <a:ea typeface="ITC Benguiat Condensed"/>
                <a:cs typeface="ITC Benguiat Condensed"/>
                <a:sym typeface="ITC Benguiat Condensed"/>
              </a:rPr>
              <a:t>LISTENING TO RECOVERY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26742" y="5856536"/>
            <a:ext cx="7818283" cy="59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Where Tone meets Transformation.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41875" y="8186191"/>
            <a:ext cx="5117425" cy="749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098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ABHIROOP K | ALINA H | KEERTI R |</a:t>
            </a:r>
          </a:p>
          <a:p>
            <a:pPr algn="ctr">
              <a:lnSpc>
                <a:spcPts val="2937"/>
              </a:lnSpc>
            </a:pPr>
            <a:r>
              <a:rPr lang="en-US" sz="2098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MANORANJITH A | ROHAN D | SIMONI 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40216" y="2076089"/>
            <a:ext cx="11553237" cy="1155323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65024" y="1028700"/>
            <a:ext cx="3557952" cy="3059839"/>
          </a:xfrm>
          <a:custGeom>
            <a:avLst/>
            <a:gdLst/>
            <a:ahLst/>
            <a:cxnLst/>
            <a:rect r="r" b="b" t="t" l="l"/>
            <a:pathLst>
              <a:path h="3059839" w="3557952">
                <a:moveTo>
                  <a:pt x="0" y="0"/>
                </a:moveTo>
                <a:lnTo>
                  <a:pt x="3557952" y="0"/>
                </a:lnTo>
                <a:lnTo>
                  <a:pt x="3557952" y="3059839"/>
                </a:lnTo>
                <a:lnTo>
                  <a:pt x="0" y="3059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674380" y="8710688"/>
            <a:ext cx="442747" cy="25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83829" y="4841602"/>
            <a:ext cx="9066011" cy="2043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43"/>
              </a:lnSpc>
            </a:pPr>
            <a:r>
              <a:rPr lang="en-US" b="true" sz="12955">
                <a:solidFill>
                  <a:srgbClr val="F57F39"/>
                </a:solidFill>
                <a:latin typeface="ITC Benguiat Condensed Bold"/>
                <a:ea typeface="ITC Benguiat Condensed Bold"/>
                <a:cs typeface="ITC Benguiat Condensed Bold"/>
                <a:sym typeface="ITC Benguiat Condensed Bold"/>
              </a:rPr>
              <a:t>Thank you!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35510" y="6875808"/>
            <a:ext cx="4416981" cy="739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b="true" sz="4799" strike="noStrike" u="none">
                <a:solidFill>
                  <a:srgbClr val="252422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Any thoughts?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4941" y="3328261"/>
            <a:ext cx="14638117" cy="4043780"/>
          </a:xfrm>
          <a:custGeom>
            <a:avLst/>
            <a:gdLst/>
            <a:ahLst/>
            <a:cxnLst/>
            <a:rect r="r" b="b" t="t" l="l"/>
            <a:pathLst>
              <a:path h="4043780" w="14638117">
                <a:moveTo>
                  <a:pt x="0" y="0"/>
                </a:moveTo>
                <a:lnTo>
                  <a:pt x="14638118" y="0"/>
                </a:lnTo>
                <a:lnTo>
                  <a:pt x="14638118" y="4043780"/>
                </a:lnTo>
                <a:lnTo>
                  <a:pt x="0" y="404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619272" y="1314202"/>
            <a:ext cx="0" cy="1638300"/>
          </a:xfrm>
          <a:prstGeom prst="line">
            <a:avLst/>
          </a:prstGeom>
          <a:ln cap="flat" w="57150">
            <a:solidFill>
              <a:srgbClr val="ED5E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837991" y="1748509"/>
            <a:ext cx="1849573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00" b="tru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Current Problems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064259" y="1758034"/>
            <a:ext cx="3051063" cy="711081"/>
            <a:chOff x="0" y="0"/>
            <a:chExt cx="1216322" cy="2834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16322" cy="283476"/>
            </a:xfrm>
            <a:custGeom>
              <a:avLst/>
              <a:gdLst/>
              <a:ahLst/>
              <a:cxnLst/>
              <a:rect r="r" b="b" t="t" l="l"/>
              <a:pathLst>
                <a:path h="283476" w="1216322">
                  <a:moveTo>
                    <a:pt x="0" y="0"/>
                  </a:moveTo>
                  <a:lnTo>
                    <a:pt x="1013122" y="0"/>
                  </a:lnTo>
                  <a:lnTo>
                    <a:pt x="1216322" y="141738"/>
                  </a:lnTo>
                  <a:lnTo>
                    <a:pt x="1013122" y="283476"/>
                  </a:lnTo>
                  <a:lnTo>
                    <a:pt x="0" y="283476"/>
                  </a:lnTo>
                  <a:lnTo>
                    <a:pt x="203200" y="141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B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57150"/>
              <a:ext cx="962322" cy="340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1800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Scattered Information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15322" y="1758034"/>
            <a:ext cx="3051063" cy="711081"/>
            <a:chOff x="0" y="0"/>
            <a:chExt cx="1216322" cy="2834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16322" cy="283476"/>
            </a:xfrm>
            <a:custGeom>
              <a:avLst/>
              <a:gdLst/>
              <a:ahLst/>
              <a:cxnLst/>
              <a:rect r="r" b="b" t="t" l="l"/>
              <a:pathLst>
                <a:path h="283476" w="1216322">
                  <a:moveTo>
                    <a:pt x="0" y="0"/>
                  </a:moveTo>
                  <a:lnTo>
                    <a:pt x="1013122" y="0"/>
                  </a:lnTo>
                  <a:lnTo>
                    <a:pt x="1216322" y="141738"/>
                  </a:lnTo>
                  <a:lnTo>
                    <a:pt x="1013122" y="283476"/>
                  </a:lnTo>
                  <a:lnTo>
                    <a:pt x="0" y="283476"/>
                  </a:lnTo>
                  <a:lnTo>
                    <a:pt x="203200" y="141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BF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57150"/>
              <a:ext cx="962322" cy="340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1800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Limited Accessibility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217449" y="1700367"/>
            <a:ext cx="6479854" cy="711081"/>
            <a:chOff x="0" y="0"/>
            <a:chExt cx="2583228" cy="2834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83228" cy="283476"/>
            </a:xfrm>
            <a:custGeom>
              <a:avLst/>
              <a:gdLst/>
              <a:ahLst/>
              <a:cxnLst/>
              <a:rect r="r" b="b" t="t" l="l"/>
              <a:pathLst>
                <a:path h="283476" w="2583228">
                  <a:moveTo>
                    <a:pt x="0" y="0"/>
                  </a:moveTo>
                  <a:lnTo>
                    <a:pt x="2380028" y="0"/>
                  </a:lnTo>
                  <a:lnTo>
                    <a:pt x="2583228" y="141738"/>
                  </a:lnTo>
                  <a:lnTo>
                    <a:pt x="2380028" y="283476"/>
                  </a:lnTo>
                  <a:lnTo>
                    <a:pt x="0" y="283476"/>
                  </a:lnTo>
                  <a:lnTo>
                    <a:pt x="203200" y="141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5E2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57150"/>
              <a:ext cx="2329228" cy="340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1800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No data-driven way to understand recovery journey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423101" y="444972"/>
            <a:ext cx="15441799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800" b="true">
                <a:solidFill>
                  <a:srgbClr val="252422"/>
                </a:solidFill>
                <a:latin typeface="ITC Benguiat Condensed Medium"/>
                <a:ea typeface="ITC Benguiat Condensed Medium"/>
                <a:cs typeface="ITC Benguiat Condensed Medium"/>
                <a:sym typeface="ITC Benguiat Condensed Medium"/>
              </a:rPr>
              <a:t>Navigating the uncertain path to addiction recovery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39976" y="4720877"/>
            <a:ext cx="2528737" cy="56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1800">
                <a:solidFill>
                  <a:srgbClr val="ED5E29"/>
                </a:solidFill>
                <a:latin typeface="Cerebri Bold"/>
                <a:ea typeface="Cerebri Bold"/>
                <a:cs typeface="Cerebri Bold"/>
                <a:sym typeface="Cerebri Bold"/>
              </a:rPr>
              <a:t>Setting Realistic Expectations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54056" y="5956939"/>
            <a:ext cx="900576" cy="109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b="true" sz="1500">
                <a:solidFill>
                  <a:srgbClr val="545454"/>
                </a:solidFill>
                <a:latin typeface="Cerebri Bold"/>
                <a:ea typeface="Cerebri Bold"/>
                <a:cs typeface="Cerebri Bold"/>
                <a:sym typeface="Cerebri Bold"/>
              </a:rPr>
              <a:t>What will my journey actually look like?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08624" y="4867562"/>
            <a:ext cx="1080656" cy="1092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50"/>
              </a:lnSpc>
              <a:spcBef>
                <a:spcPct val="0"/>
              </a:spcBef>
            </a:pPr>
            <a:r>
              <a:rPr lang="en-US" b="true" sz="1500" strike="noStrike" u="none">
                <a:solidFill>
                  <a:srgbClr val="545454"/>
                </a:solidFill>
                <a:latin typeface="Cerebri Bold"/>
                <a:ea typeface="Cerebri Bold"/>
                <a:cs typeface="Cerebri Bold"/>
                <a:sym typeface="Cerebri Bold"/>
              </a:rPr>
              <a:t>What strategies have worked for others?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62758" y="3908712"/>
            <a:ext cx="1080656" cy="1092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50"/>
              </a:lnSpc>
              <a:spcBef>
                <a:spcPct val="0"/>
              </a:spcBef>
            </a:pPr>
            <a:r>
              <a:rPr lang="en-US" b="true" sz="1500" strike="noStrike" u="none">
                <a:solidFill>
                  <a:srgbClr val="545454"/>
                </a:solidFill>
                <a:latin typeface="Cerebri Bold"/>
                <a:ea typeface="Cerebri Bold"/>
                <a:cs typeface="Cerebri Bold"/>
                <a:sym typeface="Cerebri Bold"/>
              </a:rPr>
              <a:t>When do most people experience setbacks?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63233" y="3530887"/>
            <a:ext cx="1080656" cy="1311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50"/>
              </a:lnSpc>
              <a:spcBef>
                <a:spcPct val="0"/>
              </a:spcBef>
            </a:pPr>
            <a:r>
              <a:rPr lang="en-US" b="true" sz="1500" strike="noStrike" u="none">
                <a:solidFill>
                  <a:srgbClr val="545454"/>
                </a:solidFill>
                <a:latin typeface="Cerebri Bold"/>
                <a:ea typeface="Cerebri Bold"/>
                <a:cs typeface="Cerebri Bold"/>
                <a:sym typeface="Cerebri Bold"/>
              </a:rPr>
              <a:t>What challenges should I expect at different stages?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38717" y="5566697"/>
            <a:ext cx="2528737" cy="27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1800">
                <a:solidFill>
                  <a:srgbClr val="ED5E29"/>
                </a:solidFill>
                <a:latin typeface="Cerebri Bold"/>
                <a:ea typeface="Cerebri Bold"/>
                <a:cs typeface="Cerebri Bold"/>
                <a:sym typeface="Cerebri Bold"/>
              </a:rPr>
              <a:t>Reducing Isolation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745614" y="3764567"/>
            <a:ext cx="2528737" cy="56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1800">
                <a:solidFill>
                  <a:srgbClr val="ED5E29"/>
                </a:solidFill>
                <a:latin typeface="Cerebri Bold"/>
                <a:ea typeface="Cerebri Bold"/>
                <a:cs typeface="Cerebri Bold"/>
                <a:sym typeface="Cerebri Bold"/>
              </a:rPr>
              <a:t>Empowering Informed Decisions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93008" y="5280947"/>
            <a:ext cx="2528737" cy="56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1800">
                <a:solidFill>
                  <a:srgbClr val="ED5E29"/>
                </a:solidFill>
                <a:latin typeface="Cerebri Bold"/>
                <a:ea typeface="Cerebri Bold"/>
                <a:cs typeface="Cerebri Bold"/>
                <a:sym typeface="Cerebri Bold"/>
              </a:rPr>
              <a:t>Supporting Healthcare providers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166386" y="1729201"/>
            <a:ext cx="3051063" cy="711081"/>
            <a:chOff x="0" y="0"/>
            <a:chExt cx="1216322" cy="2834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16322" cy="283476"/>
            </a:xfrm>
            <a:custGeom>
              <a:avLst/>
              <a:gdLst/>
              <a:ahLst/>
              <a:cxnLst/>
              <a:rect r="r" b="b" t="t" l="l"/>
              <a:pathLst>
                <a:path h="283476" w="1216322">
                  <a:moveTo>
                    <a:pt x="0" y="0"/>
                  </a:moveTo>
                  <a:lnTo>
                    <a:pt x="1013122" y="0"/>
                  </a:lnTo>
                  <a:lnTo>
                    <a:pt x="1216322" y="141738"/>
                  </a:lnTo>
                  <a:lnTo>
                    <a:pt x="1013122" y="283476"/>
                  </a:lnTo>
                  <a:lnTo>
                    <a:pt x="0" y="283476"/>
                  </a:lnTo>
                  <a:lnTo>
                    <a:pt x="203200" y="141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BF4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77800" y="-57150"/>
              <a:ext cx="962322" cy="340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1800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Scale of the Crisis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 flipV="true">
            <a:off x="647847" y="7851190"/>
            <a:ext cx="0" cy="1638300"/>
          </a:xfrm>
          <a:prstGeom prst="line">
            <a:avLst/>
          </a:prstGeom>
          <a:ln cap="flat" w="57150">
            <a:solidFill>
              <a:srgbClr val="ED5E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866566" y="8285497"/>
            <a:ext cx="1849573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00" b="tru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Our </a:t>
            </a:r>
          </a:p>
          <a:p>
            <a:pPr algn="l">
              <a:lnSpc>
                <a:spcPts val="2625"/>
              </a:lnSpc>
            </a:pPr>
            <a:r>
              <a:rPr lang="en-US" sz="2100" b="tru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Approach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2130451" y="8231187"/>
            <a:ext cx="3996485" cy="814627"/>
            <a:chOff x="0" y="0"/>
            <a:chExt cx="1593220" cy="32475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593220" cy="324755"/>
            </a:xfrm>
            <a:custGeom>
              <a:avLst/>
              <a:gdLst/>
              <a:ahLst/>
              <a:cxnLst/>
              <a:rect r="r" b="b" t="t" l="l"/>
              <a:pathLst>
                <a:path h="324755" w="1593220">
                  <a:moveTo>
                    <a:pt x="0" y="0"/>
                  </a:moveTo>
                  <a:lnTo>
                    <a:pt x="1390020" y="0"/>
                  </a:lnTo>
                  <a:lnTo>
                    <a:pt x="1593220" y="162378"/>
                  </a:lnTo>
                  <a:lnTo>
                    <a:pt x="1390020" y="324755"/>
                  </a:lnTo>
                  <a:lnTo>
                    <a:pt x="0" y="324755"/>
                  </a:lnTo>
                  <a:lnTo>
                    <a:pt x="203200" y="162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5E2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77800" y="-57150"/>
              <a:ext cx="1339220" cy="38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Collect real</a:t>
              </a:r>
              <a:r>
                <a:rPr lang="en-US" sz="1800" strike="noStrike" u="none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 au</a:t>
              </a:r>
              <a:r>
                <a:rPr lang="en-US" sz="1800" strike="noStrike" u="none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dio narratives of addiction recovery stories*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5745614" y="8240712"/>
            <a:ext cx="4000103" cy="814627"/>
            <a:chOff x="0" y="0"/>
            <a:chExt cx="1594662" cy="32475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594662" cy="324755"/>
            </a:xfrm>
            <a:custGeom>
              <a:avLst/>
              <a:gdLst/>
              <a:ahLst/>
              <a:cxnLst/>
              <a:rect r="r" b="b" t="t" l="l"/>
              <a:pathLst>
                <a:path h="324755" w="1594662">
                  <a:moveTo>
                    <a:pt x="0" y="0"/>
                  </a:moveTo>
                  <a:lnTo>
                    <a:pt x="1391462" y="0"/>
                  </a:lnTo>
                  <a:lnTo>
                    <a:pt x="1594662" y="162378"/>
                  </a:lnTo>
                  <a:lnTo>
                    <a:pt x="1391462" y="324755"/>
                  </a:lnTo>
                  <a:lnTo>
                    <a:pt x="0" y="324755"/>
                  </a:lnTo>
                  <a:lnTo>
                    <a:pt x="203200" y="162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5E29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177800" y="-57150"/>
              <a:ext cx="1340662" cy="38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Analyze </a:t>
              </a:r>
              <a:r>
                <a:rPr lang="en-US" sz="1800" strike="noStrike" u="none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ke</a:t>
              </a:r>
              <a:r>
                <a:rPr lang="en-US" sz="1800" strike="noStrike" u="none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y reco</a:t>
              </a:r>
              <a:r>
                <a:rPr lang="en-US" sz="1800" strike="noStrike" u="none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very</a:t>
              </a:r>
              <a:r>
                <a:rPr lang="en-US" sz="1800" strike="noStrike" u="none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 </a:t>
              </a:r>
              <a:r>
                <a:rPr lang="en-US" sz="1800" strike="noStrike" u="none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st</a:t>
              </a:r>
              <a:r>
                <a:rPr lang="en-US" sz="1800" strike="noStrike" u="none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ages </a:t>
              </a:r>
              <a:r>
                <a:rPr lang="en-US" sz="1800" strike="noStrike" u="none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and</a:t>
              </a:r>
              <a:r>
                <a:rPr lang="en-US" sz="1800" strike="noStrike" u="none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 </a:t>
              </a:r>
              <a:r>
                <a:rPr lang="en-US" sz="1800" strike="noStrike" u="none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emo</a:t>
              </a:r>
              <a:r>
                <a:rPr lang="en-US" sz="1800" strike="noStrike" u="none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ti</a:t>
              </a:r>
              <a:r>
                <a:rPr lang="en-US" sz="1800" strike="noStrike" u="none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o</a:t>
              </a:r>
              <a:r>
                <a:rPr lang="en-US" sz="1800" strike="noStrike" u="none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n</a:t>
              </a:r>
              <a:r>
                <a:rPr lang="en-US" sz="1800" strike="noStrike" u="none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al</a:t>
              </a:r>
              <a:r>
                <a:rPr lang="en-US" sz="1800" strike="noStrike" u="none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 p</a:t>
              </a:r>
              <a:r>
                <a:rPr lang="en-US" sz="1800" strike="noStrike" u="none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atter</a:t>
              </a:r>
              <a:r>
                <a:rPr lang="en-US" sz="1800" strike="noStrike" u="none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ns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193008" y="8231187"/>
            <a:ext cx="4532870" cy="814627"/>
            <a:chOff x="0" y="0"/>
            <a:chExt cx="1807052" cy="32475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807052" cy="324755"/>
            </a:xfrm>
            <a:custGeom>
              <a:avLst/>
              <a:gdLst/>
              <a:ahLst/>
              <a:cxnLst/>
              <a:rect r="r" b="b" t="t" l="l"/>
              <a:pathLst>
                <a:path h="324755" w="1807052">
                  <a:moveTo>
                    <a:pt x="0" y="0"/>
                  </a:moveTo>
                  <a:lnTo>
                    <a:pt x="1603852" y="0"/>
                  </a:lnTo>
                  <a:lnTo>
                    <a:pt x="1807052" y="162378"/>
                  </a:lnTo>
                  <a:lnTo>
                    <a:pt x="1603852" y="324755"/>
                  </a:lnTo>
                  <a:lnTo>
                    <a:pt x="0" y="324755"/>
                  </a:lnTo>
                  <a:lnTo>
                    <a:pt x="203200" y="162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5E29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177800" y="-57150"/>
              <a:ext cx="1553052" cy="38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1800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Transform human stories into data-driven insights on recovery trends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410142" y="8231187"/>
            <a:ext cx="4176565" cy="814627"/>
            <a:chOff x="0" y="0"/>
            <a:chExt cx="1665010" cy="32475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665010" cy="324755"/>
            </a:xfrm>
            <a:custGeom>
              <a:avLst/>
              <a:gdLst/>
              <a:ahLst/>
              <a:cxnLst/>
              <a:rect r="r" b="b" t="t" l="l"/>
              <a:pathLst>
                <a:path h="324755" w="1665010">
                  <a:moveTo>
                    <a:pt x="0" y="0"/>
                  </a:moveTo>
                  <a:lnTo>
                    <a:pt x="1461810" y="0"/>
                  </a:lnTo>
                  <a:lnTo>
                    <a:pt x="1665010" y="162378"/>
                  </a:lnTo>
                  <a:lnTo>
                    <a:pt x="1461810" y="324755"/>
                  </a:lnTo>
                  <a:lnTo>
                    <a:pt x="0" y="324755"/>
                  </a:lnTo>
                  <a:lnTo>
                    <a:pt x="203200" y="162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5E29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177800" y="-57150"/>
              <a:ext cx="1411010" cy="38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Map e</a:t>
              </a:r>
              <a:r>
                <a:rPr lang="en-US" sz="1800" strike="noStrike" u="none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a</a:t>
              </a:r>
              <a:r>
                <a:rPr lang="en-US" sz="1800" strike="noStrike" u="none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ch</a:t>
              </a:r>
              <a:r>
                <a:rPr lang="en-US" sz="1800" strike="noStrike" u="none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 </a:t>
              </a:r>
              <a:r>
                <a:rPr lang="en-US" sz="1800" strike="noStrike" u="none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in</a:t>
              </a:r>
              <a:r>
                <a:rPr lang="en-US" sz="1800" strike="noStrike" u="none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div</a:t>
              </a:r>
              <a:r>
                <a:rPr lang="en-US" sz="1800" strike="noStrike" u="none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idual’</a:t>
              </a:r>
              <a:r>
                <a:rPr lang="en-US" sz="1800" strike="noStrike" u="none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s</a:t>
              </a:r>
              <a:r>
                <a:rPr lang="en-US" sz="1800" strike="noStrike" u="none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 journ</a:t>
              </a:r>
              <a:r>
                <a:rPr lang="en-US" sz="1800" strike="noStrike" u="none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e</a:t>
              </a:r>
              <a:r>
                <a:rPr lang="en-US" sz="1800" strike="noStrike" u="none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y</a:t>
              </a:r>
              <a:r>
                <a:rPr lang="en-US" sz="1800" strike="noStrike" u="none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 </a:t>
              </a:r>
              <a:r>
                <a:rPr lang="en-US" sz="1800" strike="noStrike" u="none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f</a:t>
              </a:r>
              <a:r>
                <a:rPr lang="en-US" sz="1800" strike="noStrike" u="none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r</a:t>
              </a:r>
              <a:r>
                <a:rPr lang="en-US" sz="1800" strike="noStrike" u="none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om beginning to end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6033666" y="9722089"/>
            <a:ext cx="11663637" cy="37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37"/>
              </a:lnSpc>
            </a:pPr>
            <a:r>
              <a:rPr lang="en-US" sz="2429" i="true">
                <a:solidFill>
                  <a:srgbClr val="252422"/>
                </a:solidFill>
                <a:latin typeface="Cerebri Italics"/>
                <a:ea typeface="Cerebri Italics"/>
                <a:cs typeface="Cerebri Italics"/>
                <a:sym typeface="Cerebri Italics"/>
              </a:rPr>
              <a:t>*Scraped transcripts of 51 videos from ‘Texas Picture Documentaries’ (YouTube)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65008" y="2784401"/>
            <a:ext cx="5547877" cy="851082"/>
            <a:chOff x="0" y="0"/>
            <a:chExt cx="1461169" cy="2241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61169" cy="224153"/>
            </a:xfrm>
            <a:custGeom>
              <a:avLst/>
              <a:gdLst/>
              <a:ahLst/>
              <a:cxnLst/>
              <a:rect r="r" b="b" t="t" l="l"/>
              <a:pathLst>
                <a:path h="224153" w="1461169">
                  <a:moveTo>
                    <a:pt x="29305" y="0"/>
                  </a:moveTo>
                  <a:lnTo>
                    <a:pt x="1431864" y="0"/>
                  </a:lnTo>
                  <a:cubicBezTo>
                    <a:pt x="1439636" y="0"/>
                    <a:pt x="1447090" y="3087"/>
                    <a:pt x="1452586" y="8583"/>
                  </a:cubicBezTo>
                  <a:cubicBezTo>
                    <a:pt x="1458082" y="14079"/>
                    <a:pt x="1461169" y="21533"/>
                    <a:pt x="1461169" y="29305"/>
                  </a:cubicBezTo>
                  <a:lnTo>
                    <a:pt x="1461169" y="194848"/>
                  </a:lnTo>
                  <a:cubicBezTo>
                    <a:pt x="1461169" y="202620"/>
                    <a:pt x="1458082" y="210074"/>
                    <a:pt x="1452586" y="215570"/>
                  </a:cubicBezTo>
                  <a:cubicBezTo>
                    <a:pt x="1447090" y="221066"/>
                    <a:pt x="1439636" y="224153"/>
                    <a:pt x="1431864" y="224153"/>
                  </a:cubicBezTo>
                  <a:lnTo>
                    <a:pt x="29305" y="224153"/>
                  </a:lnTo>
                  <a:cubicBezTo>
                    <a:pt x="21533" y="224153"/>
                    <a:pt x="14079" y="221066"/>
                    <a:pt x="8583" y="215570"/>
                  </a:cubicBezTo>
                  <a:cubicBezTo>
                    <a:pt x="3087" y="210074"/>
                    <a:pt x="0" y="202620"/>
                    <a:pt x="0" y="194848"/>
                  </a:cubicBezTo>
                  <a:lnTo>
                    <a:pt x="0" y="29305"/>
                  </a:lnTo>
                  <a:cubicBezTo>
                    <a:pt x="0" y="21533"/>
                    <a:pt x="3087" y="14079"/>
                    <a:pt x="8583" y="8583"/>
                  </a:cubicBezTo>
                  <a:cubicBezTo>
                    <a:pt x="14079" y="3087"/>
                    <a:pt x="21533" y="0"/>
                    <a:pt x="293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gradFill>
                <a:gsLst>
                  <a:gs pos="0">
                    <a:srgbClr val="0054C5">
                      <a:alpha val="100000"/>
                    </a:srgbClr>
                  </a:gs>
                  <a:gs pos="100000">
                    <a:srgbClr val="90E1E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61169" cy="271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1"/>
                </a:lnSpc>
              </a:pPr>
              <a:r>
                <a:rPr lang="en-US" b="true" sz="2529">
                  <a:solidFill>
                    <a:srgbClr val="39352C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9 Journey stages identified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65008" y="4359383"/>
            <a:ext cx="5547877" cy="851082"/>
            <a:chOff x="0" y="0"/>
            <a:chExt cx="1461169" cy="2241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61169" cy="224153"/>
            </a:xfrm>
            <a:custGeom>
              <a:avLst/>
              <a:gdLst/>
              <a:ahLst/>
              <a:cxnLst/>
              <a:rect r="r" b="b" t="t" l="l"/>
              <a:pathLst>
                <a:path h="224153" w="1461169">
                  <a:moveTo>
                    <a:pt x="29305" y="0"/>
                  </a:moveTo>
                  <a:lnTo>
                    <a:pt x="1431864" y="0"/>
                  </a:lnTo>
                  <a:cubicBezTo>
                    <a:pt x="1439636" y="0"/>
                    <a:pt x="1447090" y="3087"/>
                    <a:pt x="1452586" y="8583"/>
                  </a:cubicBezTo>
                  <a:cubicBezTo>
                    <a:pt x="1458082" y="14079"/>
                    <a:pt x="1461169" y="21533"/>
                    <a:pt x="1461169" y="29305"/>
                  </a:cubicBezTo>
                  <a:lnTo>
                    <a:pt x="1461169" y="194848"/>
                  </a:lnTo>
                  <a:cubicBezTo>
                    <a:pt x="1461169" y="202620"/>
                    <a:pt x="1458082" y="210074"/>
                    <a:pt x="1452586" y="215570"/>
                  </a:cubicBezTo>
                  <a:cubicBezTo>
                    <a:pt x="1447090" y="221066"/>
                    <a:pt x="1439636" y="224153"/>
                    <a:pt x="1431864" y="224153"/>
                  </a:cubicBezTo>
                  <a:lnTo>
                    <a:pt x="29305" y="224153"/>
                  </a:lnTo>
                  <a:cubicBezTo>
                    <a:pt x="21533" y="224153"/>
                    <a:pt x="14079" y="221066"/>
                    <a:pt x="8583" y="215570"/>
                  </a:cubicBezTo>
                  <a:cubicBezTo>
                    <a:pt x="3087" y="210074"/>
                    <a:pt x="0" y="202620"/>
                    <a:pt x="0" y="194848"/>
                  </a:cubicBezTo>
                  <a:lnTo>
                    <a:pt x="0" y="29305"/>
                  </a:lnTo>
                  <a:cubicBezTo>
                    <a:pt x="0" y="21533"/>
                    <a:pt x="3087" y="14079"/>
                    <a:pt x="8583" y="8583"/>
                  </a:cubicBezTo>
                  <a:cubicBezTo>
                    <a:pt x="14079" y="3087"/>
                    <a:pt x="21533" y="0"/>
                    <a:pt x="293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gradFill>
                <a:gsLst>
                  <a:gs pos="0">
                    <a:srgbClr val="0054C5">
                      <a:alpha val="100000"/>
                    </a:srgbClr>
                  </a:gs>
                  <a:gs pos="100000">
                    <a:srgbClr val="90E1E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461169" cy="271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1"/>
                </a:lnSpc>
              </a:pPr>
              <a:r>
                <a:rPr lang="en-US" b="true" sz="2529">
                  <a:solidFill>
                    <a:srgbClr val="39352C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GPT-4o-mini for Stage Detection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1120740" y="3466130"/>
            <a:ext cx="23812" cy="7487090"/>
          </a:xfrm>
          <a:prstGeom prst="line">
            <a:avLst/>
          </a:prstGeom>
          <a:ln cap="flat" w="95250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965008" y="5934365"/>
            <a:ext cx="5547877" cy="851082"/>
            <a:chOff x="0" y="0"/>
            <a:chExt cx="1461169" cy="2241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61169" cy="224153"/>
            </a:xfrm>
            <a:custGeom>
              <a:avLst/>
              <a:gdLst/>
              <a:ahLst/>
              <a:cxnLst/>
              <a:rect r="r" b="b" t="t" l="l"/>
              <a:pathLst>
                <a:path h="224153" w="1461169">
                  <a:moveTo>
                    <a:pt x="29305" y="0"/>
                  </a:moveTo>
                  <a:lnTo>
                    <a:pt x="1431864" y="0"/>
                  </a:lnTo>
                  <a:cubicBezTo>
                    <a:pt x="1439636" y="0"/>
                    <a:pt x="1447090" y="3087"/>
                    <a:pt x="1452586" y="8583"/>
                  </a:cubicBezTo>
                  <a:cubicBezTo>
                    <a:pt x="1458082" y="14079"/>
                    <a:pt x="1461169" y="21533"/>
                    <a:pt x="1461169" y="29305"/>
                  </a:cubicBezTo>
                  <a:lnTo>
                    <a:pt x="1461169" y="194848"/>
                  </a:lnTo>
                  <a:cubicBezTo>
                    <a:pt x="1461169" y="202620"/>
                    <a:pt x="1458082" y="210074"/>
                    <a:pt x="1452586" y="215570"/>
                  </a:cubicBezTo>
                  <a:cubicBezTo>
                    <a:pt x="1447090" y="221066"/>
                    <a:pt x="1439636" y="224153"/>
                    <a:pt x="1431864" y="224153"/>
                  </a:cubicBezTo>
                  <a:lnTo>
                    <a:pt x="29305" y="224153"/>
                  </a:lnTo>
                  <a:cubicBezTo>
                    <a:pt x="21533" y="224153"/>
                    <a:pt x="14079" y="221066"/>
                    <a:pt x="8583" y="215570"/>
                  </a:cubicBezTo>
                  <a:cubicBezTo>
                    <a:pt x="3087" y="210074"/>
                    <a:pt x="0" y="202620"/>
                    <a:pt x="0" y="194848"/>
                  </a:cubicBezTo>
                  <a:lnTo>
                    <a:pt x="0" y="29305"/>
                  </a:lnTo>
                  <a:cubicBezTo>
                    <a:pt x="0" y="21533"/>
                    <a:pt x="3087" y="14079"/>
                    <a:pt x="8583" y="8583"/>
                  </a:cubicBezTo>
                  <a:cubicBezTo>
                    <a:pt x="14079" y="3087"/>
                    <a:pt x="21533" y="0"/>
                    <a:pt x="293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gradFill>
                <a:gsLst>
                  <a:gs pos="0">
                    <a:srgbClr val="0054C5">
                      <a:alpha val="100000"/>
                    </a:srgbClr>
                  </a:gs>
                  <a:gs pos="100000">
                    <a:srgbClr val="90E1E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461169" cy="271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1"/>
                </a:lnSpc>
              </a:pPr>
              <a:r>
                <a:rPr lang="en-US" b="true" sz="2529">
                  <a:solidFill>
                    <a:srgbClr val="39352C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Validated with direct quotes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65008" y="7509347"/>
            <a:ext cx="5547877" cy="851082"/>
            <a:chOff x="0" y="0"/>
            <a:chExt cx="1461169" cy="22415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61169" cy="224153"/>
            </a:xfrm>
            <a:custGeom>
              <a:avLst/>
              <a:gdLst/>
              <a:ahLst/>
              <a:cxnLst/>
              <a:rect r="r" b="b" t="t" l="l"/>
              <a:pathLst>
                <a:path h="224153" w="1461169">
                  <a:moveTo>
                    <a:pt x="29305" y="0"/>
                  </a:moveTo>
                  <a:lnTo>
                    <a:pt x="1431864" y="0"/>
                  </a:lnTo>
                  <a:cubicBezTo>
                    <a:pt x="1439636" y="0"/>
                    <a:pt x="1447090" y="3087"/>
                    <a:pt x="1452586" y="8583"/>
                  </a:cubicBezTo>
                  <a:cubicBezTo>
                    <a:pt x="1458082" y="14079"/>
                    <a:pt x="1461169" y="21533"/>
                    <a:pt x="1461169" y="29305"/>
                  </a:cubicBezTo>
                  <a:lnTo>
                    <a:pt x="1461169" y="194848"/>
                  </a:lnTo>
                  <a:cubicBezTo>
                    <a:pt x="1461169" y="202620"/>
                    <a:pt x="1458082" y="210074"/>
                    <a:pt x="1452586" y="215570"/>
                  </a:cubicBezTo>
                  <a:cubicBezTo>
                    <a:pt x="1447090" y="221066"/>
                    <a:pt x="1439636" y="224153"/>
                    <a:pt x="1431864" y="224153"/>
                  </a:cubicBezTo>
                  <a:lnTo>
                    <a:pt x="29305" y="224153"/>
                  </a:lnTo>
                  <a:cubicBezTo>
                    <a:pt x="21533" y="224153"/>
                    <a:pt x="14079" y="221066"/>
                    <a:pt x="8583" y="215570"/>
                  </a:cubicBezTo>
                  <a:cubicBezTo>
                    <a:pt x="3087" y="210074"/>
                    <a:pt x="0" y="202620"/>
                    <a:pt x="0" y="194848"/>
                  </a:cubicBezTo>
                  <a:lnTo>
                    <a:pt x="0" y="29305"/>
                  </a:lnTo>
                  <a:cubicBezTo>
                    <a:pt x="0" y="21533"/>
                    <a:pt x="3087" y="14079"/>
                    <a:pt x="8583" y="8583"/>
                  </a:cubicBezTo>
                  <a:cubicBezTo>
                    <a:pt x="14079" y="3087"/>
                    <a:pt x="21533" y="0"/>
                    <a:pt x="293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gradFill>
                <a:gsLst>
                  <a:gs pos="0">
                    <a:srgbClr val="0054C5">
                      <a:alpha val="100000"/>
                    </a:srgbClr>
                  </a:gs>
                  <a:gs pos="100000">
                    <a:srgbClr val="90E1E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461169" cy="271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1"/>
                </a:lnSpc>
              </a:pPr>
              <a:r>
                <a:rPr lang="en-US" b="true" sz="2529">
                  <a:solidFill>
                    <a:srgbClr val="39352C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Pattern Recognition across stories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74288" y="2784401"/>
            <a:ext cx="740531" cy="851082"/>
            <a:chOff x="0" y="0"/>
            <a:chExt cx="195037" cy="22415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5037" cy="224153"/>
            </a:xfrm>
            <a:custGeom>
              <a:avLst/>
              <a:gdLst/>
              <a:ahLst/>
              <a:cxnLst/>
              <a:rect r="r" b="b" t="t" l="l"/>
              <a:pathLst>
                <a:path h="224153" w="195037">
                  <a:moveTo>
                    <a:pt x="97518" y="0"/>
                  </a:moveTo>
                  <a:lnTo>
                    <a:pt x="97518" y="0"/>
                  </a:lnTo>
                  <a:cubicBezTo>
                    <a:pt x="123382" y="0"/>
                    <a:pt x="148186" y="10274"/>
                    <a:pt x="166474" y="28562"/>
                  </a:cubicBezTo>
                  <a:cubicBezTo>
                    <a:pt x="184763" y="46851"/>
                    <a:pt x="195037" y="71655"/>
                    <a:pt x="195037" y="97518"/>
                  </a:cubicBezTo>
                  <a:lnTo>
                    <a:pt x="195037" y="126635"/>
                  </a:lnTo>
                  <a:cubicBezTo>
                    <a:pt x="195037" y="152498"/>
                    <a:pt x="184763" y="177303"/>
                    <a:pt x="166474" y="195591"/>
                  </a:cubicBezTo>
                  <a:cubicBezTo>
                    <a:pt x="148186" y="213879"/>
                    <a:pt x="123382" y="224153"/>
                    <a:pt x="97518" y="224153"/>
                  </a:cubicBezTo>
                  <a:lnTo>
                    <a:pt x="97518" y="224153"/>
                  </a:lnTo>
                  <a:cubicBezTo>
                    <a:pt x="71655" y="224153"/>
                    <a:pt x="46851" y="213879"/>
                    <a:pt x="28562" y="195591"/>
                  </a:cubicBezTo>
                  <a:cubicBezTo>
                    <a:pt x="10274" y="177303"/>
                    <a:pt x="0" y="152498"/>
                    <a:pt x="0" y="126635"/>
                  </a:cubicBezTo>
                  <a:lnTo>
                    <a:pt x="0" y="97518"/>
                  </a:lnTo>
                  <a:cubicBezTo>
                    <a:pt x="0" y="71655"/>
                    <a:pt x="10274" y="46851"/>
                    <a:pt x="28562" y="28562"/>
                  </a:cubicBezTo>
                  <a:cubicBezTo>
                    <a:pt x="46851" y="10274"/>
                    <a:pt x="71655" y="0"/>
                    <a:pt x="9751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195037" cy="290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F2EFEB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1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74288" y="4359383"/>
            <a:ext cx="740531" cy="851082"/>
            <a:chOff x="0" y="0"/>
            <a:chExt cx="195037" cy="22415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5037" cy="224153"/>
            </a:xfrm>
            <a:custGeom>
              <a:avLst/>
              <a:gdLst/>
              <a:ahLst/>
              <a:cxnLst/>
              <a:rect r="r" b="b" t="t" l="l"/>
              <a:pathLst>
                <a:path h="224153" w="195037">
                  <a:moveTo>
                    <a:pt x="97518" y="0"/>
                  </a:moveTo>
                  <a:lnTo>
                    <a:pt x="97518" y="0"/>
                  </a:lnTo>
                  <a:cubicBezTo>
                    <a:pt x="123382" y="0"/>
                    <a:pt x="148186" y="10274"/>
                    <a:pt x="166474" y="28562"/>
                  </a:cubicBezTo>
                  <a:cubicBezTo>
                    <a:pt x="184763" y="46851"/>
                    <a:pt x="195037" y="71655"/>
                    <a:pt x="195037" y="97518"/>
                  </a:cubicBezTo>
                  <a:lnTo>
                    <a:pt x="195037" y="126635"/>
                  </a:lnTo>
                  <a:cubicBezTo>
                    <a:pt x="195037" y="152498"/>
                    <a:pt x="184763" y="177303"/>
                    <a:pt x="166474" y="195591"/>
                  </a:cubicBezTo>
                  <a:cubicBezTo>
                    <a:pt x="148186" y="213879"/>
                    <a:pt x="123382" y="224153"/>
                    <a:pt x="97518" y="224153"/>
                  </a:cubicBezTo>
                  <a:lnTo>
                    <a:pt x="97518" y="224153"/>
                  </a:lnTo>
                  <a:cubicBezTo>
                    <a:pt x="71655" y="224153"/>
                    <a:pt x="46851" y="213879"/>
                    <a:pt x="28562" y="195591"/>
                  </a:cubicBezTo>
                  <a:cubicBezTo>
                    <a:pt x="10274" y="177303"/>
                    <a:pt x="0" y="152498"/>
                    <a:pt x="0" y="126635"/>
                  </a:cubicBezTo>
                  <a:lnTo>
                    <a:pt x="0" y="97518"/>
                  </a:lnTo>
                  <a:cubicBezTo>
                    <a:pt x="0" y="71655"/>
                    <a:pt x="10274" y="46851"/>
                    <a:pt x="28562" y="28562"/>
                  </a:cubicBezTo>
                  <a:cubicBezTo>
                    <a:pt x="46851" y="10274"/>
                    <a:pt x="71655" y="0"/>
                    <a:pt x="9751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195037" cy="290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b="true" sz="3399">
                  <a:solidFill>
                    <a:srgbClr val="F2EFEB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2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74288" y="5934365"/>
            <a:ext cx="740531" cy="851082"/>
            <a:chOff x="0" y="0"/>
            <a:chExt cx="195037" cy="22415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5037" cy="224153"/>
            </a:xfrm>
            <a:custGeom>
              <a:avLst/>
              <a:gdLst/>
              <a:ahLst/>
              <a:cxnLst/>
              <a:rect r="r" b="b" t="t" l="l"/>
              <a:pathLst>
                <a:path h="224153" w="195037">
                  <a:moveTo>
                    <a:pt x="97518" y="0"/>
                  </a:moveTo>
                  <a:lnTo>
                    <a:pt x="97518" y="0"/>
                  </a:lnTo>
                  <a:cubicBezTo>
                    <a:pt x="123382" y="0"/>
                    <a:pt x="148186" y="10274"/>
                    <a:pt x="166474" y="28562"/>
                  </a:cubicBezTo>
                  <a:cubicBezTo>
                    <a:pt x="184763" y="46851"/>
                    <a:pt x="195037" y="71655"/>
                    <a:pt x="195037" y="97518"/>
                  </a:cubicBezTo>
                  <a:lnTo>
                    <a:pt x="195037" y="126635"/>
                  </a:lnTo>
                  <a:cubicBezTo>
                    <a:pt x="195037" y="152498"/>
                    <a:pt x="184763" y="177303"/>
                    <a:pt x="166474" y="195591"/>
                  </a:cubicBezTo>
                  <a:cubicBezTo>
                    <a:pt x="148186" y="213879"/>
                    <a:pt x="123382" y="224153"/>
                    <a:pt x="97518" y="224153"/>
                  </a:cubicBezTo>
                  <a:lnTo>
                    <a:pt x="97518" y="224153"/>
                  </a:lnTo>
                  <a:cubicBezTo>
                    <a:pt x="71655" y="224153"/>
                    <a:pt x="46851" y="213879"/>
                    <a:pt x="28562" y="195591"/>
                  </a:cubicBezTo>
                  <a:cubicBezTo>
                    <a:pt x="10274" y="177303"/>
                    <a:pt x="0" y="152498"/>
                    <a:pt x="0" y="126635"/>
                  </a:cubicBezTo>
                  <a:lnTo>
                    <a:pt x="0" y="97518"/>
                  </a:lnTo>
                  <a:cubicBezTo>
                    <a:pt x="0" y="71655"/>
                    <a:pt x="10274" y="46851"/>
                    <a:pt x="28562" y="28562"/>
                  </a:cubicBezTo>
                  <a:cubicBezTo>
                    <a:pt x="46851" y="10274"/>
                    <a:pt x="71655" y="0"/>
                    <a:pt x="9751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195037" cy="290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b="true" sz="3399" strike="noStrike" u="none">
                  <a:solidFill>
                    <a:srgbClr val="F2EFEB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3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74288" y="7509347"/>
            <a:ext cx="740531" cy="851082"/>
            <a:chOff x="0" y="0"/>
            <a:chExt cx="195037" cy="22415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95037" cy="224153"/>
            </a:xfrm>
            <a:custGeom>
              <a:avLst/>
              <a:gdLst/>
              <a:ahLst/>
              <a:cxnLst/>
              <a:rect r="r" b="b" t="t" l="l"/>
              <a:pathLst>
                <a:path h="224153" w="195037">
                  <a:moveTo>
                    <a:pt x="97518" y="0"/>
                  </a:moveTo>
                  <a:lnTo>
                    <a:pt x="97518" y="0"/>
                  </a:lnTo>
                  <a:cubicBezTo>
                    <a:pt x="123382" y="0"/>
                    <a:pt x="148186" y="10274"/>
                    <a:pt x="166474" y="28562"/>
                  </a:cubicBezTo>
                  <a:cubicBezTo>
                    <a:pt x="184763" y="46851"/>
                    <a:pt x="195037" y="71655"/>
                    <a:pt x="195037" y="97518"/>
                  </a:cubicBezTo>
                  <a:lnTo>
                    <a:pt x="195037" y="126635"/>
                  </a:lnTo>
                  <a:cubicBezTo>
                    <a:pt x="195037" y="152498"/>
                    <a:pt x="184763" y="177303"/>
                    <a:pt x="166474" y="195591"/>
                  </a:cubicBezTo>
                  <a:cubicBezTo>
                    <a:pt x="148186" y="213879"/>
                    <a:pt x="123382" y="224153"/>
                    <a:pt x="97518" y="224153"/>
                  </a:cubicBezTo>
                  <a:lnTo>
                    <a:pt x="97518" y="224153"/>
                  </a:lnTo>
                  <a:cubicBezTo>
                    <a:pt x="71655" y="224153"/>
                    <a:pt x="46851" y="213879"/>
                    <a:pt x="28562" y="195591"/>
                  </a:cubicBezTo>
                  <a:cubicBezTo>
                    <a:pt x="10274" y="177303"/>
                    <a:pt x="0" y="152498"/>
                    <a:pt x="0" y="126635"/>
                  </a:cubicBezTo>
                  <a:lnTo>
                    <a:pt x="0" y="97518"/>
                  </a:lnTo>
                  <a:cubicBezTo>
                    <a:pt x="0" y="71655"/>
                    <a:pt x="10274" y="46851"/>
                    <a:pt x="28562" y="28562"/>
                  </a:cubicBezTo>
                  <a:cubicBezTo>
                    <a:pt x="46851" y="10274"/>
                    <a:pt x="71655" y="0"/>
                    <a:pt x="9751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195037" cy="290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b="true" sz="3399">
                  <a:solidFill>
                    <a:srgbClr val="F2EFEB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4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>
            <a:off x="1514818" y="3209942"/>
            <a:ext cx="450190" cy="0"/>
          </a:xfrm>
          <a:prstGeom prst="line">
            <a:avLst/>
          </a:prstGeom>
          <a:ln cap="flat" w="28575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1514818" y="4784924"/>
            <a:ext cx="450190" cy="0"/>
          </a:xfrm>
          <a:prstGeom prst="line">
            <a:avLst/>
          </a:prstGeom>
          <a:ln cap="flat" w="28575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1514818" y="6359906"/>
            <a:ext cx="450190" cy="0"/>
          </a:xfrm>
          <a:prstGeom prst="line">
            <a:avLst/>
          </a:prstGeom>
          <a:ln cap="flat" w="28575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1514818" y="7934888"/>
            <a:ext cx="450190" cy="0"/>
          </a:xfrm>
          <a:prstGeom prst="line">
            <a:avLst/>
          </a:prstGeom>
          <a:ln cap="flat" w="28575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7515987" y="3228738"/>
            <a:ext cx="659348" cy="298195"/>
          </a:xfrm>
          <a:prstGeom prst="line">
            <a:avLst/>
          </a:prstGeom>
          <a:ln cap="flat" w="38100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arrow" len="sm" w="med"/>
          </a:ln>
        </p:spPr>
      </p:sp>
      <p:grpSp>
        <p:nvGrpSpPr>
          <p:cNvPr name="Group 32" id="32"/>
          <p:cNvGrpSpPr/>
          <p:nvPr/>
        </p:nvGrpSpPr>
        <p:grpSpPr>
          <a:xfrm rot="0">
            <a:off x="8175335" y="2991127"/>
            <a:ext cx="3739719" cy="4699750"/>
            <a:chOff x="0" y="0"/>
            <a:chExt cx="1314963" cy="165253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14963" cy="1652530"/>
            </a:xfrm>
            <a:custGeom>
              <a:avLst/>
              <a:gdLst/>
              <a:ahLst/>
              <a:cxnLst/>
              <a:rect r="r" b="b" t="t" l="l"/>
              <a:pathLst>
                <a:path h="1652530" w="1314963">
                  <a:moveTo>
                    <a:pt x="43474" y="0"/>
                  </a:moveTo>
                  <a:lnTo>
                    <a:pt x="1271489" y="0"/>
                  </a:lnTo>
                  <a:cubicBezTo>
                    <a:pt x="1295499" y="0"/>
                    <a:pt x="1314963" y="19464"/>
                    <a:pt x="1314963" y="43474"/>
                  </a:cubicBezTo>
                  <a:lnTo>
                    <a:pt x="1314963" y="1609056"/>
                  </a:lnTo>
                  <a:cubicBezTo>
                    <a:pt x="1314963" y="1620586"/>
                    <a:pt x="1310383" y="1631644"/>
                    <a:pt x="1302230" y="1639797"/>
                  </a:cubicBezTo>
                  <a:cubicBezTo>
                    <a:pt x="1294077" y="1647950"/>
                    <a:pt x="1283019" y="1652530"/>
                    <a:pt x="1271489" y="1652530"/>
                  </a:cubicBezTo>
                  <a:lnTo>
                    <a:pt x="43474" y="1652530"/>
                  </a:lnTo>
                  <a:cubicBezTo>
                    <a:pt x="19464" y="1652530"/>
                    <a:pt x="0" y="1633066"/>
                    <a:pt x="0" y="1609056"/>
                  </a:cubicBezTo>
                  <a:lnTo>
                    <a:pt x="0" y="43474"/>
                  </a:lnTo>
                  <a:cubicBezTo>
                    <a:pt x="0" y="31944"/>
                    <a:pt x="4580" y="20886"/>
                    <a:pt x="12733" y="12733"/>
                  </a:cubicBezTo>
                  <a:cubicBezTo>
                    <a:pt x="20886" y="4580"/>
                    <a:pt x="31944" y="0"/>
                    <a:pt x="43474" y="0"/>
                  </a:cubicBezTo>
                  <a:close/>
                </a:path>
              </a:pathLst>
            </a:custGeom>
            <a:solidFill>
              <a:srgbClr val="F2EFEB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1314963" cy="170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610996" indent="-305498" lvl="1">
                <a:lnSpc>
                  <a:spcPts val="3961"/>
                </a:lnSpc>
                <a:buAutoNum type="arabicPeriod" startAt="1"/>
              </a:pPr>
              <a:r>
                <a:rPr lang="en-US" b="true" sz="2829">
                  <a:solidFill>
                    <a:srgbClr val="39352C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Background</a:t>
              </a:r>
            </a:p>
            <a:p>
              <a:pPr algn="l" marL="610996" indent="-305498" lvl="1">
                <a:lnSpc>
                  <a:spcPts val="3961"/>
                </a:lnSpc>
                <a:buAutoNum type="arabicPeriod" startAt="1"/>
              </a:pPr>
              <a:r>
                <a:rPr lang="en-US" b="true" sz="2829">
                  <a:solidFill>
                    <a:srgbClr val="39352C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First Use</a:t>
              </a:r>
            </a:p>
            <a:p>
              <a:pPr algn="l" marL="610996" indent="-305498" lvl="1">
                <a:lnSpc>
                  <a:spcPts val="3961"/>
                </a:lnSpc>
                <a:buAutoNum type="arabicPeriod" startAt="1"/>
              </a:pPr>
              <a:r>
                <a:rPr lang="en-US" b="true" sz="2829">
                  <a:solidFill>
                    <a:srgbClr val="39352C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Escalation</a:t>
              </a:r>
            </a:p>
            <a:p>
              <a:pPr algn="l" marL="610996" indent="-305498" lvl="1">
                <a:lnSpc>
                  <a:spcPts val="3961"/>
                </a:lnSpc>
                <a:buAutoNum type="arabicPeriod" startAt="1"/>
              </a:pPr>
              <a:r>
                <a:rPr lang="en-US" b="true" sz="2829">
                  <a:solidFill>
                    <a:srgbClr val="39352C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Rock Bottom</a:t>
              </a:r>
            </a:p>
            <a:p>
              <a:pPr algn="l" marL="610996" indent="-305498" lvl="1">
                <a:lnSpc>
                  <a:spcPts val="3961"/>
                </a:lnSpc>
                <a:buAutoNum type="arabicPeriod" startAt="1"/>
              </a:pPr>
              <a:r>
                <a:rPr lang="en-US" b="true" sz="2829">
                  <a:solidFill>
                    <a:srgbClr val="39352C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Turning Point</a:t>
              </a:r>
            </a:p>
            <a:p>
              <a:pPr algn="l" marL="610996" indent="-305498" lvl="1">
                <a:lnSpc>
                  <a:spcPts val="3961"/>
                </a:lnSpc>
                <a:buAutoNum type="arabicPeriod" startAt="1"/>
              </a:pPr>
              <a:r>
                <a:rPr lang="en-US" b="true" sz="2829">
                  <a:solidFill>
                    <a:srgbClr val="39352C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Treatment</a:t>
              </a:r>
            </a:p>
            <a:p>
              <a:pPr algn="l" marL="610996" indent="-305498" lvl="1">
                <a:lnSpc>
                  <a:spcPts val="3961"/>
                </a:lnSpc>
                <a:buAutoNum type="arabicPeriod" startAt="1"/>
              </a:pPr>
              <a:r>
                <a:rPr lang="en-US" b="true" sz="2829">
                  <a:solidFill>
                    <a:srgbClr val="39352C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Early Recovery</a:t>
              </a:r>
            </a:p>
            <a:p>
              <a:pPr algn="l" marL="610996" indent="-305498" lvl="1">
                <a:lnSpc>
                  <a:spcPts val="3961"/>
                </a:lnSpc>
                <a:buAutoNum type="arabicPeriod" startAt="1"/>
              </a:pPr>
              <a:r>
                <a:rPr lang="en-US" b="true" sz="2829">
                  <a:solidFill>
                    <a:srgbClr val="39352C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Relapse</a:t>
              </a:r>
            </a:p>
            <a:p>
              <a:pPr algn="l" marL="610996" indent="-305498" lvl="1">
                <a:lnSpc>
                  <a:spcPts val="3961"/>
                </a:lnSpc>
                <a:spcBef>
                  <a:spcPct val="0"/>
                </a:spcBef>
                <a:buAutoNum type="arabicPeriod" startAt="1"/>
              </a:pPr>
              <a:r>
                <a:rPr lang="en-US" b="true" sz="2829">
                  <a:solidFill>
                    <a:srgbClr val="39352C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Maintenance</a:t>
              </a: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3235654" y="2218935"/>
            <a:ext cx="3853278" cy="3853278"/>
          </a:xfrm>
          <a:custGeom>
            <a:avLst/>
            <a:gdLst/>
            <a:ahLst/>
            <a:cxnLst/>
            <a:rect r="r" b="b" t="t" l="l"/>
            <a:pathLst>
              <a:path h="3853278" w="3853278">
                <a:moveTo>
                  <a:pt x="0" y="0"/>
                </a:moveTo>
                <a:lnTo>
                  <a:pt x="3853278" y="0"/>
                </a:lnTo>
                <a:lnTo>
                  <a:pt x="3853278" y="3853278"/>
                </a:lnTo>
                <a:lnTo>
                  <a:pt x="0" y="3853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3366112" y="1771650"/>
            <a:ext cx="3510614" cy="2286287"/>
          </a:xfrm>
          <a:custGeom>
            <a:avLst/>
            <a:gdLst/>
            <a:ahLst/>
            <a:cxnLst/>
            <a:rect r="r" b="b" t="t" l="l"/>
            <a:pathLst>
              <a:path h="2286287" w="3510614">
                <a:moveTo>
                  <a:pt x="0" y="0"/>
                </a:moveTo>
                <a:lnTo>
                  <a:pt x="3510614" y="0"/>
                </a:lnTo>
                <a:lnTo>
                  <a:pt x="3510614" y="2286287"/>
                </a:lnTo>
                <a:lnTo>
                  <a:pt x="0" y="22862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2577504" y="6868886"/>
            <a:ext cx="4520953" cy="1643983"/>
          </a:xfrm>
          <a:custGeom>
            <a:avLst/>
            <a:gdLst/>
            <a:ahLst/>
            <a:cxnLst/>
            <a:rect r="r" b="b" t="t" l="l"/>
            <a:pathLst>
              <a:path h="1643983" w="4520953">
                <a:moveTo>
                  <a:pt x="0" y="0"/>
                </a:moveTo>
                <a:lnTo>
                  <a:pt x="4520953" y="0"/>
                </a:lnTo>
                <a:lnTo>
                  <a:pt x="4520953" y="1643983"/>
                </a:lnTo>
                <a:lnTo>
                  <a:pt x="0" y="16439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1495125" y="8108023"/>
            <a:ext cx="5811800" cy="1634569"/>
          </a:xfrm>
          <a:custGeom>
            <a:avLst/>
            <a:gdLst/>
            <a:ahLst/>
            <a:cxnLst/>
            <a:rect r="r" b="b" t="t" l="l"/>
            <a:pathLst>
              <a:path h="1634569" w="5811800">
                <a:moveTo>
                  <a:pt x="0" y="0"/>
                </a:moveTo>
                <a:lnTo>
                  <a:pt x="5811800" y="0"/>
                </a:lnTo>
                <a:lnTo>
                  <a:pt x="5811800" y="1634569"/>
                </a:lnTo>
                <a:lnTo>
                  <a:pt x="0" y="16345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774288" y="527685"/>
            <a:ext cx="14407055" cy="75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b="true" sz="4800">
                <a:solidFill>
                  <a:srgbClr val="252422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Fr</a:t>
            </a:r>
            <a:r>
              <a:rPr lang="en-US" b="true" sz="4800" strike="noStrike" u="none">
                <a:solidFill>
                  <a:srgbClr val="252422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o</a:t>
            </a:r>
            <a:r>
              <a:rPr lang="en-US" b="true" sz="4800" strike="noStrike" u="none">
                <a:solidFill>
                  <a:srgbClr val="252422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m unstructure</a:t>
            </a:r>
            <a:r>
              <a:rPr lang="en-US" b="true" sz="4800" strike="noStrike" u="none">
                <a:solidFill>
                  <a:srgbClr val="252422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d</a:t>
            </a:r>
            <a:r>
              <a:rPr lang="en-US" b="true" sz="4800" strike="noStrike" u="none">
                <a:solidFill>
                  <a:srgbClr val="252422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 st</a:t>
            </a:r>
            <a:r>
              <a:rPr lang="en-US" b="true" sz="4800" strike="noStrike" u="none">
                <a:solidFill>
                  <a:srgbClr val="252422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o</a:t>
            </a:r>
            <a:r>
              <a:rPr lang="en-US" b="true" sz="4800" strike="noStrike" u="none">
                <a:solidFill>
                  <a:srgbClr val="252422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ries t</a:t>
            </a:r>
            <a:r>
              <a:rPr lang="en-US" b="true" sz="4800" strike="noStrike" u="none">
                <a:solidFill>
                  <a:srgbClr val="252422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o</a:t>
            </a:r>
            <a:r>
              <a:rPr lang="en-US" b="true" sz="4800" strike="noStrike" u="none">
                <a:solidFill>
                  <a:srgbClr val="252422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 structured insi</a:t>
            </a:r>
            <a:r>
              <a:rPr lang="en-US" b="true" sz="4800" strike="noStrike" u="none">
                <a:solidFill>
                  <a:srgbClr val="252422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g</a:t>
            </a:r>
            <a:r>
              <a:rPr lang="en-US" b="true" sz="4800" strike="noStrike" u="none">
                <a:solidFill>
                  <a:srgbClr val="252422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ht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536559" y="2557496"/>
            <a:ext cx="3169721" cy="133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7"/>
              </a:lnSpc>
              <a:spcBef>
                <a:spcPct val="0"/>
              </a:spcBef>
            </a:pPr>
            <a:r>
              <a:rPr lang="en-US" b="true" sz="2829">
                <a:solidFill>
                  <a:srgbClr val="FFFFFF"/>
                </a:solidFill>
                <a:latin typeface="Cerebri Bold"/>
                <a:ea typeface="Cerebri Bold"/>
                <a:cs typeface="Cerebri Bold"/>
                <a:sym typeface="Cerebri Bold"/>
              </a:rPr>
              <a:t>NOT ALL JOURNE</a:t>
            </a:r>
            <a:r>
              <a:rPr lang="en-US" b="true" sz="2829">
                <a:solidFill>
                  <a:srgbClr val="FFFFFF"/>
                </a:solidFill>
                <a:latin typeface="Cerebri Bold"/>
                <a:ea typeface="Cerebri Bold"/>
                <a:cs typeface="Cerebri Bold"/>
                <a:sym typeface="Cerebri Bold"/>
              </a:rPr>
              <a:t>YS </a:t>
            </a:r>
          </a:p>
          <a:p>
            <a:pPr algn="ctr">
              <a:lnSpc>
                <a:spcPts val="3537"/>
              </a:lnSpc>
              <a:spcBef>
                <a:spcPct val="0"/>
              </a:spcBef>
            </a:pPr>
            <a:r>
              <a:rPr lang="en-US" b="true" sz="2829">
                <a:solidFill>
                  <a:srgbClr val="FFFFFF"/>
                </a:solidFill>
                <a:latin typeface="Cerebri Bold"/>
                <a:ea typeface="Cerebri Bold"/>
                <a:cs typeface="Cerebri Bold"/>
                <a:sym typeface="Cerebri Bold"/>
              </a:rPr>
              <a:t>ARE LINEAR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418125" y="4220641"/>
            <a:ext cx="3406588" cy="1461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2829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Un</a:t>
            </a:r>
            <a:r>
              <a:rPr lang="en-US" sz="2829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derstanding patterns help</a:t>
            </a:r>
          </a:p>
          <a:p>
            <a:pPr algn="ctr">
              <a:lnSpc>
                <a:spcPts val="3960"/>
              </a:lnSpc>
            </a:pPr>
            <a:r>
              <a:rPr lang="en-US" sz="2829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predict challenges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745519" y="7062872"/>
            <a:ext cx="4184923" cy="966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1"/>
              </a:lnSpc>
            </a:pPr>
            <a:r>
              <a:rPr lang="en-US" b="true" sz="2829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AI UNCOVERS</a:t>
            </a:r>
          </a:p>
          <a:p>
            <a:pPr algn="ctr">
              <a:lnSpc>
                <a:spcPts val="3961"/>
              </a:lnSpc>
            </a:pPr>
            <a:r>
              <a:rPr lang="en-US" b="true" sz="2829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HIDDEN PARALLELS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74288" y="1432932"/>
            <a:ext cx="14407055" cy="414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29" b="true">
                <a:solidFill>
                  <a:srgbClr val="414141"/>
                </a:solidFill>
                <a:latin typeface="Cerebri Bold"/>
                <a:ea typeface="Cerebri Bold"/>
                <a:cs typeface="Cerebri Bold"/>
                <a:sym typeface="Cerebri Bold"/>
              </a:rPr>
              <a:t>Mapping emotional and behavioral recovery patterns using AI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662840" y="8143515"/>
            <a:ext cx="6161873" cy="1407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21"/>
              </a:lnSpc>
            </a:pPr>
            <a:r>
              <a:rPr lang="en-US" sz="2729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AI can uncover common triggers</a:t>
            </a:r>
          </a:p>
          <a:p>
            <a:pPr algn="r">
              <a:lnSpc>
                <a:spcPts val="3821"/>
              </a:lnSpc>
            </a:pPr>
            <a:r>
              <a:rPr lang="en-US" sz="2729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and recovery patterns shared</a:t>
            </a:r>
          </a:p>
          <a:p>
            <a:pPr algn="r">
              <a:lnSpc>
                <a:spcPts val="3821"/>
              </a:lnSpc>
            </a:pPr>
            <a:r>
              <a:rPr lang="en-US" sz="2729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across individual journeys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28017"/>
            <a:ext cx="10785958" cy="6597854"/>
          </a:xfrm>
          <a:custGeom>
            <a:avLst/>
            <a:gdLst/>
            <a:ahLst/>
            <a:cxnLst/>
            <a:rect r="r" b="b" t="t" l="l"/>
            <a:pathLst>
              <a:path h="6597854" w="10785958">
                <a:moveTo>
                  <a:pt x="0" y="0"/>
                </a:moveTo>
                <a:lnTo>
                  <a:pt x="10785958" y="0"/>
                </a:lnTo>
                <a:lnTo>
                  <a:pt x="10785958" y="6597854"/>
                </a:lnTo>
                <a:lnTo>
                  <a:pt x="0" y="6597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03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85958" y="5243660"/>
            <a:ext cx="7502042" cy="3319654"/>
          </a:xfrm>
          <a:custGeom>
            <a:avLst/>
            <a:gdLst/>
            <a:ahLst/>
            <a:cxnLst/>
            <a:rect r="r" b="b" t="t" l="l"/>
            <a:pathLst>
              <a:path h="3319654" w="7502042">
                <a:moveTo>
                  <a:pt x="0" y="0"/>
                </a:moveTo>
                <a:lnTo>
                  <a:pt x="7502042" y="0"/>
                </a:lnTo>
                <a:lnTo>
                  <a:pt x="7502042" y="3319654"/>
                </a:lnTo>
                <a:lnTo>
                  <a:pt x="0" y="33196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67057" y="2489917"/>
            <a:ext cx="3734794" cy="3571397"/>
          </a:xfrm>
          <a:custGeom>
            <a:avLst/>
            <a:gdLst/>
            <a:ahLst/>
            <a:cxnLst/>
            <a:rect r="r" b="b" t="t" l="l"/>
            <a:pathLst>
              <a:path h="3571397" w="3734794">
                <a:moveTo>
                  <a:pt x="0" y="0"/>
                </a:moveTo>
                <a:lnTo>
                  <a:pt x="3734794" y="0"/>
                </a:lnTo>
                <a:lnTo>
                  <a:pt x="3734794" y="3571397"/>
                </a:lnTo>
                <a:lnTo>
                  <a:pt x="0" y="35713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74288" y="654367"/>
            <a:ext cx="10011670" cy="739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b="true" sz="4799">
                <a:solidFill>
                  <a:srgbClr val="252422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Self-realization is the strongest?!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4288" y="1411383"/>
            <a:ext cx="7605932" cy="37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37"/>
              </a:lnSpc>
              <a:spcBef>
                <a:spcPct val="0"/>
              </a:spcBef>
            </a:pPr>
            <a:r>
              <a:rPr lang="en-US" b="true" sz="2429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What really drives recovery?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85071" y="1550914"/>
            <a:ext cx="7060902" cy="386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2"/>
              </a:lnSpc>
            </a:pPr>
            <a:r>
              <a:rPr lang="en-US" sz="3529" b="tru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Internal motivation beats external pressure</a:t>
            </a:r>
          </a:p>
          <a:p>
            <a:pPr algn="l" marL="762123" indent="-381061" lvl="1">
              <a:lnSpc>
                <a:spcPts val="4412"/>
              </a:lnSpc>
              <a:buFont typeface="Arial"/>
              <a:buChar char="•"/>
            </a:pPr>
            <a:r>
              <a:rPr lang="en-US" sz="3529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Top 4 triggers are ALL internal/personal</a:t>
            </a:r>
          </a:p>
          <a:p>
            <a:pPr algn="l" marL="762123" indent="-381061" lvl="1">
              <a:lnSpc>
                <a:spcPts val="4412"/>
              </a:lnSpc>
              <a:buFont typeface="Arial"/>
              <a:buChar char="•"/>
            </a:pPr>
            <a:r>
              <a:rPr lang="en-US" sz="3529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70% cite self-realization as their turning point</a:t>
            </a:r>
          </a:p>
          <a:p>
            <a:pPr algn="l">
              <a:lnSpc>
                <a:spcPts val="441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501175" y="5773828"/>
            <a:ext cx="6228694" cy="2452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1"/>
              </a:lnSpc>
            </a:pPr>
            <a:r>
              <a:rPr lang="en-US" b="true" sz="2829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Family pressure triggers recovery in only 6%</a:t>
            </a:r>
          </a:p>
          <a:p>
            <a:pPr algn="ctr">
              <a:lnSpc>
                <a:spcPts val="3961"/>
              </a:lnSpc>
            </a:pPr>
          </a:p>
          <a:p>
            <a:pPr algn="ctr">
              <a:lnSpc>
                <a:spcPts val="3961"/>
              </a:lnSpc>
            </a:pPr>
            <a:r>
              <a:rPr lang="en-US" b="true" sz="2829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Internal motivation outpaces external pressure 12×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79163" y="3444706"/>
            <a:ext cx="2167732" cy="1461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1"/>
              </a:lnSpc>
            </a:pPr>
            <a:r>
              <a:rPr lang="en-US" sz="2829" b="tru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COUNTER- INTUITIVE FINDINGS!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8510" y="8585200"/>
            <a:ext cx="17010979" cy="1461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1"/>
              </a:lnSpc>
            </a:pPr>
          </a:p>
          <a:p>
            <a:pPr algn="l" marL="610996" indent="-305498" lvl="1">
              <a:lnSpc>
                <a:spcPts val="3961"/>
              </a:lnSpc>
              <a:buFont typeface="Arial"/>
              <a:buChar char="•"/>
            </a:pPr>
            <a:r>
              <a:rPr lang="en-US" b="true" sz="2829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For treatment programs:</a:t>
            </a:r>
            <a:r>
              <a:rPr lang="en-US" sz="2829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 Design interventions that facilitate self-reflection</a:t>
            </a:r>
          </a:p>
          <a:p>
            <a:pPr algn="l" marL="610996" indent="-305498" lvl="1">
              <a:lnSpc>
                <a:spcPts val="3961"/>
              </a:lnSpc>
              <a:buFont typeface="Arial"/>
              <a:buChar char="•"/>
            </a:pPr>
            <a:r>
              <a:rPr lang="en-US" b="true" sz="2829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For</a:t>
            </a:r>
            <a:r>
              <a:rPr lang="en-US" b="true" sz="2829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 families:</a:t>
            </a:r>
            <a:r>
              <a:rPr lang="en-US" sz="2829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 Support the person’s journey toward self-awareness rather than trying to force change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17065" y="1615926"/>
            <a:ext cx="7978997" cy="3953305"/>
          </a:xfrm>
          <a:custGeom>
            <a:avLst/>
            <a:gdLst/>
            <a:ahLst/>
            <a:cxnLst/>
            <a:rect r="r" b="b" t="t" l="l"/>
            <a:pathLst>
              <a:path h="3953305" w="7978997">
                <a:moveTo>
                  <a:pt x="0" y="0"/>
                </a:moveTo>
                <a:lnTo>
                  <a:pt x="7978997" y="0"/>
                </a:lnTo>
                <a:lnTo>
                  <a:pt x="7978997" y="3953305"/>
                </a:lnTo>
                <a:lnTo>
                  <a:pt x="0" y="3953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0" t="0" r="-3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1586" y="1766508"/>
            <a:ext cx="7605932" cy="4608077"/>
          </a:xfrm>
          <a:custGeom>
            <a:avLst/>
            <a:gdLst/>
            <a:ahLst/>
            <a:cxnLst/>
            <a:rect r="r" b="b" t="t" l="l"/>
            <a:pathLst>
              <a:path h="4608077" w="7605932">
                <a:moveTo>
                  <a:pt x="0" y="0"/>
                </a:moveTo>
                <a:lnTo>
                  <a:pt x="7605933" y="0"/>
                </a:lnTo>
                <a:lnTo>
                  <a:pt x="7605933" y="4608077"/>
                </a:lnTo>
                <a:lnTo>
                  <a:pt x="0" y="4608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90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17065" y="5710287"/>
            <a:ext cx="2717167" cy="947612"/>
          </a:xfrm>
          <a:custGeom>
            <a:avLst/>
            <a:gdLst/>
            <a:ahLst/>
            <a:cxnLst/>
            <a:rect r="r" b="b" t="t" l="l"/>
            <a:pathLst>
              <a:path h="947612" w="2717167">
                <a:moveTo>
                  <a:pt x="0" y="0"/>
                </a:moveTo>
                <a:lnTo>
                  <a:pt x="2717166" y="0"/>
                </a:lnTo>
                <a:lnTo>
                  <a:pt x="2717166" y="947612"/>
                </a:lnTo>
                <a:lnTo>
                  <a:pt x="0" y="947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09354" y="5710287"/>
            <a:ext cx="2717167" cy="947612"/>
          </a:xfrm>
          <a:custGeom>
            <a:avLst/>
            <a:gdLst/>
            <a:ahLst/>
            <a:cxnLst/>
            <a:rect r="r" b="b" t="t" l="l"/>
            <a:pathLst>
              <a:path h="947612" w="2717167">
                <a:moveTo>
                  <a:pt x="0" y="0"/>
                </a:moveTo>
                <a:lnTo>
                  <a:pt x="2717166" y="0"/>
                </a:lnTo>
                <a:lnTo>
                  <a:pt x="2717166" y="947612"/>
                </a:lnTo>
                <a:lnTo>
                  <a:pt x="0" y="947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78895" y="5710287"/>
            <a:ext cx="2717167" cy="947612"/>
          </a:xfrm>
          <a:custGeom>
            <a:avLst/>
            <a:gdLst/>
            <a:ahLst/>
            <a:cxnLst/>
            <a:rect r="r" b="b" t="t" l="l"/>
            <a:pathLst>
              <a:path h="947612" w="2717167">
                <a:moveTo>
                  <a:pt x="0" y="0"/>
                </a:moveTo>
                <a:lnTo>
                  <a:pt x="2717167" y="0"/>
                </a:lnTo>
                <a:lnTo>
                  <a:pt x="2717167" y="947612"/>
                </a:lnTo>
                <a:lnTo>
                  <a:pt x="0" y="947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53355" y="5738704"/>
            <a:ext cx="1844585" cy="843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1"/>
              </a:lnSpc>
            </a:pPr>
            <a:r>
              <a:rPr lang="en-US" sz="2429" b="tru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Self-medication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25796" y="5738704"/>
            <a:ext cx="1884283" cy="843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1"/>
              </a:lnSpc>
            </a:pPr>
            <a:r>
              <a:rPr lang="en-US" sz="2429" b="tru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Loss of control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173649" y="5738704"/>
            <a:ext cx="1927660" cy="843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1"/>
              </a:lnSpc>
            </a:pPr>
            <a:r>
              <a:rPr lang="en-US" sz="2429" b="tru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Mental health crisis</a:t>
            </a:r>
          </a:p>
        </p:txBody>
      </p:sp>
      <p:sp>
        <p:nvSpPr>
          <p:cNvPr name="AutoShape 10" id="10"/>
          <p:cNvSpPr/>
          <p:nvPr/>
        </p:nvSpPr>
        <p:spPr>
          <a:xfrm>
            <a:off x="9517065" y="6184093"/>
            <a:ext cx="800893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1" id="11"/>
          <p:cNvSpPr txBox="true"/>
          <p:nvPr/>
        </p:nvSpPr>
        <p:spPr>
          <a:xfrm rot="0">
            <a:off x="9517065" y="367257"/>
            <a:ext cx="7605932" cy="706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99"/>
              </a:lnSpc>
              <a:spcBef>
                <a:spcPct val="0"/>
              </a:spcBef>
            </a:pPr>
            <a:r>
              <a:rPr lang="en-US" b="true" sz="3999">
                <a:solidFill>
                  <a:srgbClr val="252422"/>
                </a:solidFill>
                <a:latin typeface="ITC Benguiat Condensed Bold"/>
                <a:ea typeface="ITC Benguiat Condensed Bold"/>
                <a:cs typeface="ITC Benguiat Condensed Bold"/>
                <a:sym typeface="ITC Benguiat Condensed Bold"/>
              </a:rPr>
              <a:t>Common starting points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1586" y="367257"/>
            <a:ext cx="7605932" cy="706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99"/>
              </a:lnSpc>
              <a:spcBef>
                <a:spcPct val="0"/>
              </a:spcBef>
            </a:pPr>
            <a:r>
              <a:rPr lang="en-US" b="true" sz="3999">
                <a:solidFill>
                  <a:srgbClr val="252422"/>
                </a:solidFill>
                <a:latin typeface="ITC Benguiat Condensed Bold"/>
                <a:ea typeface="ITC Benguiat Condensed Bold"/>
                <a:cs typeface="ITC Benguiat Condensed Bold"/>
                <a:sym typeface="ITC Benguiat Condensed Bold"/>
              </a:rPr>
              <a:t>Most frequent rock bottom events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1586" y="1082073"/>
            <a:ext cx="7605932" cy="55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1829" i="true">
                <a:solidFill>
                  <a:srgbClr val="252422"/>
                </a:solidFill>
                <a:latin typeface="Cerebri Italics"/>
                <a:ea typeface="Cerebri Italics"/>
                <a:cs typeface="Cerebri Italics"/>
                <a:sym typeface="Cerebri Italics"/>
              </a:rPr>
              <a:t>The triad of destruction: Mental Health (47) + Family Damage (44) + Social Isolation (28) = The Core Crisis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365155"/>
            <a:ext cx="7605932" cy="366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2"/>
              </a:lnSpc>
            </a:pPr>
            <a:r>
              <a:rPr lang="en-US" sz="2129" b="tru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Key Insights</a:t>
            </a:r>
          </a:p>
          <a:p>
            <a:pPr algn="l" marL="459867" indent="-229933" lvl="1">
              <a:lnSpc>
                <a:spcPts val="2662"/>
              </a:lnSpc>
              <a:buFont typeface="Arial"/>
              <a:buChar char="•"/>
            </a:pPr>
            <a:r>
              <a:rPr lang="en-US" sz="2129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Mental health crisis in 92% → Addiction is a </a:t>
            </a:r>
            <a:r>
              <a:rPr lang="en-US" b="true" sz="2129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mental health condition</a:t>
            </a:r>
            <a:r>
              <a:rPr lang="en-US" sz="2129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 </a:t>
            </a:r>
          </a:p>
          <a:p>
            <a:pPr algn="l" marL="459867" indent="-229933" lvl="1">
              <a:lnSpc>
                <a:spcPts val="2662"/>
              </a:lnSpc>
              <a:buFont typeface="Arial"/>
              <a:buChar char="•"/>
            </a:pPr>
            <a:r>
              <a:rPr lang="en-US" sz="2129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Family relationships fail in 86% → </a:t>
            </a:r>
            <a:r>
              <a:rPr lang="en-US" b="true" sz="2129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Social pain</a:t>
            </a:r>
            <a:r>
              <a:rPr lang="en-US" sz="2129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 &gt; physical pain</a:t>
            </a:r>
          </a:p>
          <a:p>
            <a:pPr algn="l" marL="459867" indent="-229933" lvl="1">
              <a:lnSpc>
                <a:spcPts val="2662"/>
              </a:lnSpc>
              <a:buFont typeface="Arial"/>
              <a:buChar char="•"/>
            </a:pPr>
            <a:r>
              <a:rPr lang="en-US" sz="2129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Physical health consequences rank </a:t>
            </a:r>
            <a:r>
              <a:rPr lang="en-US" b="true" sz="2129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LAST!</a:t>
            </a:r>
            <a:r>
              <a:rPr lang="en-US" sz="2129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 → not the root cause</a:t>
            </a:r>
          </a:p>
          <a:p>
            <a:pPr algn="l">
              <a:lnSpc>
                <a:spcPts val="2662"/>
              </a:lnSpc>
            </a:pPr>
          </a:p>
          <a:p>
            <a:pPr algn="l">
              <a:lnSpc>
                <a:spcPts val="2662"/>
              </a:lnSpc>
            </a:pPr>
            <a:r>
              <a:rPr lang="en-US" sz="2129" b="tru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Clinical Implications</a:t>
            </a:r>
          </a:p>
          <a:p>
            <a:pPr algn="l" marL="459867" indent="-229933" lvl="1">
              <a:lnSpc>
                <a:spcPts val="2662"/>
              </a:lnSpc>
              <a:buFont typeface="Arial"/>
              <a:buChar char="•"/>
            </a:pPr>
            <a:r>
              <a:rPr lang="en-US" sz="2129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Treat mental health </a:t>
            </a:r>
            <a:r>
              <a:rPr lang="en-US" b="true" sz="2129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FIRST</a:t>
            </a:r>
          </a:p>
          <a:p>
            <a:pPr algn="l" marL="459867" indent="-229933" lvl="1">
              <a:lnSpc>
                <a:spcPts val="2662"/>
              </a:lnSpc>
              <a:buFont typeface="Arial"/>
              <a:buChar char="•"/>
            </a:pPr>
            <a:r>
              <a:rPr lang="en-US" b="true" sz="2129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Family therapy</a:t>
            </a:r>
            <a:r>
              <a:rPr lang="en-US" sz="2129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 is critical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17065" y="1103758"/>
            <a:ext cx="7605932" cy="66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2"/>
              </a:lnSpc>
            </a:pPr>
            <a:r>
              <a:rPr lang="en-US" sz="2129" i="true">
                <a:solidFill>
                  <a:srgbClr val="252422"/>
                </a:solidFill>
                <a:latin typeface="Cerebri Italics"/>
                <a:ea typeface="Cerebri Italics"/>
                <a:cs typeface="Cerebri Italics"/>
                <a:sym typeface="Cerebri Italics"/>
              </a:rPr>
              <a:t>The self-medication pathway → 47% started with self-medication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17065" y="6934219"/>
            <a:ext cx="7978997" cy="299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2"/>
              </a:lnSpc>
            </a:pPr>
            <a:r>
              <a:rPr lang="en-US" sz="2129" b="tru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Key Insights</a:t>
            </a:r>
          </a:p>
          <a:p>
            <a:pPr algn="l" marL="459867" indent="-229933" lvl="1">
              <a:lnSpc>
                <a:spcPts val="2662"/>
              </a:lnSpc>
              <a:buFont typeface="Arial"/>
              <a:buChar char="•"/>
            </a:pPr>
            <a:r>
              <a:rPr lang="en-US" sz="2129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47% began with </a:t>
            </a:r>
            <a:r>
              <a:rPr lang="en-US" b="true" sz="2129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self-medication</a:t>
            </a:r>
            <a:r>
              <a:rPr lang="en-US" sz="2129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, not recreation</a:t>
            </a:r>
          </a:p>
          <a:p>
            <a:pPr algn="l" marL="459867" indent="-229933" lvl="1">
              <a:lnSpc>
                <a:spcPts val="2662"/>
              </a:lnSpc>
              <a:buFont typeface="Arial"/>
              <a:buChar char="•"/>
            </a:pPr>
            <a:r>
              <a:rPr lang="en-US" b="true" sz="2129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Boredom</a:t>
            </a:r>
            <a:r>
              <a:rPr lang="en-US" sz="2129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 and purposelessness drive 39% of first use</a:t>
            </a:r>
          </a:p>
          <a:p>
            <a:pPr algn="l" marL="459867" indent="-229933" lvl="1">
              <a:lnSpc>
                <a:spcPts val="2662"/>
              </a:lnSpc>
              <a:buFont typeface="Arial"/>
              <a:buChar char="•"/>
            </a:pPr>
            <a:r>
              <a:rPr lang="en-US" sz="2129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Medical prescriptions trigger </a:t>
            </a:r>
            <a:r>
              <a:rPr lang="en-US" b="true" sz="2129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&lt;5%</a:t>
            </a:r>
            <a:r>
              <a:rPr lang="en-US" sz="2129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 - challenges the </a:t>
            </a:r>
            <a:r>
              <a:rPr lang="en-US" sz="2129" i="true">
                <a:solidFill>
                  <a:srgbClr val="252422"/>
                </a:solidFill>
                <a:latin typeface="Cerebri Italics"/>
                <a:ea typeface="Cerebri Italics"/>
                <a:cs typeface="Cerebri Italics"/>
                <a:sym typeface="Cerebri Italics"/>
              </a:rPr>
              <a:t>“opioid crisis started with doctors”</a:t>
            </a:r>
            <a:r>
              <a:rPr lang="en-US" sz="2129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 narrative for this sample</a:t>
            </a:r>
          </a:p>
          <a:p>
            <a:pPr algn="l">
              <a:lnSpc>
                <a:spcPts val="2662"/>
              </a:lnSpc>
            </a:pPr>
          </a:p>
          <a:p>
            <a:pPr algn="l">
              <a:lnSpc>
                <a:spcPts val="2662"/>
              </a:lnSpc>
            </a:pPr>
            <a:r>
              <a:rPr lang="en-US" sz="2129" b="tru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Clinical Implications</a:t>
            </a:r>
          </a:p>
          <a:p>
            <a:pPr algn="l" marL="459867" indent="-229933" lvl="1">
              <a:lnSpc>
                <a:spcPts val="2662"/>
              </a:lnSpc>
              <a:buFont typeface="Arial"/>
              <a:buChar char="•"/>
            </a:pPr>
            <a:r>
              <a:rPr lang="en-US" sz="2129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Address </a:t>
            </a:r>
            <a:r>
              <a:rPr lang="en-US" b="true" sz="2129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boredom and purpose</a:t>
            </a:r>
            <a:r>
              <a:rPr lang="en-US" sz="2129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, not just drugs</a:t>
            </a:r>
          </a:p>
          <a:p>
            <a:pPr algn="l" marL="459867" indent="-229933" lvl="1">
              <a:lnSpc>
                <a:spcPts val="2662"/>
              </a:lnSpc>
              <a:buFont typeface="Arial"/>
              <a:buChar char="•"/>
            </a:pPr>
            <a:r>
              <a:rPr lang="en-US" sz="2129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Build </a:t>
            </a:r>
            <a:r>
              <a:rPr lang="en-US" b="true" sz="2129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coping skills</a:t>
            </a:r>
            <a:r>
              <a:rPr lang="en-US" sz="2129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 before crisis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3760" y="2715040"/>
            <a:ext cx="7028952" cy="7247207"/>
          </a:xfrm>
          <a:custGeom>
            <a:avLst/>
            <a:gdLst/>
            <a:ahLst/>
            <a:cxnLst/>
            <a:rect r="r" b="b" t="t" l="l"/>
            <a:pathLst>
              <a:path h="7247207" w="7028952">
                <a:moveTo>
                  <a:pt x="0" y="0"/>
                </a:moveTo>
                <a:lnTo>
                  <a:pt x="7028952" y="0"/>
                </a:lnTo>
                <a:lnTo>
                  <a:pt x="7028952" y="7247207"/>
                </a:lnTo>
                <a:lnTo>
                  <a:pt x="0" y="7247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822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13011" y="1238250"/>
            <a:ext cx="0" cy="1333500"/>
          </a:xfrm>
          <a:prstGeom prst="line">
            <a:avLst/>
          </a:prstGeom>
          <a:ln cap="flat" w="57150">
            <a:solidFill>
              <a:srgbClr val="ED5E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621623" y="8106540"/>
            <a:ext cx="1291974" cy="1073953"/>
          </a:xfrm>
          <a:custGeom>
            <a:avLst/>
            <a:gdLst/>
            <a:ahLst/>
            <a:cxnLst/>
            <a:rect r="r" b="b" t="t" l="l"/>
            <a:pathLst>
              <a:path h="1073953" w="1291974">
                <a:moveTo>
                  <a:pt x="0" y="0"/>
                </a:moveTo>
                <a:lnTo>
                  <a:pt x="1291974" y="0"/>
                </a:lnTo>
                <a:lnTo>
                  <a:pt x="1291974" y="1073953"/>
                </a:lnTo>
                <a:lnTo>
                  <a:pt x="0" y="1073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275919" y="4792706"/>
            <a:ext cx="7983381" cy="2775948"/>
            <a:chOff x="0" y="0"/>
            <a:chExt cx="2102619" cy="7311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02619" cy="731114"/>
            </a:xfrm>
            <a:custGeom>
              <a:avLst/>
              <a:gdLst/>
              <a:ahLst/>
              <a:cxnLst/>
              <a:rect r="r" b="b" t="t" l="l"/>
              <a:pathLst>
                <a:path h="731114" w="2102619">
                  <a:moveTo>
                    <a:pt x="0" y="0"/>
                  </a:moveTo>
                  <a:lnTo>
                    <a:pt x="2102619" y="0"/>
                  </a:lnTo>
                  <a:lnTo>
                    <a:pt x="2102619" y="731114"/>
                  </a:lnTo>
                  <a:lnTo>
                    <a:pt x="0" y="731114"/>
                  </a:lnTo>
                  <a:close/>
                </a:path>
              </a:pathLst>
            </a:custGeom>
            <a:solidFill>
              <a:srgbClr val="BF57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102619" cy="731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5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275919" y="2950453"/>
            <a:ext cx="2807554" cy="1449719"/>
          </a:xfrm>
          <a:custGeom>
            <a:avLst/>
            <a:gdLst/>
            <a:ahLst/>
            <a:cxnLst/>
            <a:rect r="r" b="b" t="t" l="l"/>
            <a:pathLst>
              <a:path h="1449719" w="2807554">
                <a:moveTo>
                  <a:pt x="0" y="0"/>
                </a:moveTo>
                <a:lnTo>
                  <a:pt x="2807554" y="0"/>
                </a:lnTo>
                <a:lnTo>
                  <a:pt x="2807554" y="1449719"/>
                </a:lnTo>
                <a:lnTo>
                  <a:pt x="0" y="1449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84436" y="235477"/>
            <a:ext cx="12807807" cy="739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b="true" sz="4799">
                <a:solidFill>
                  <a:srgbClr val="252422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Why sentiment analysis wasn’t sufficient!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249692"/>
            <a:ext cx="15378263" cy="37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7"/>
              </a:lnSpc>
            </a:pPr>
            <a:r>
              <a:rPr lang="en-US" sz="2429" b="tru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Sentiment models misread emotional language - optimism can appear early, and crisis can sound calm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764359"/>
            <a:ext cx="16230600" cy="79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62"/>
              </a:lnSpc>
            </a:pPr>
            <a:r>
              <a:rPr lang="en-US" sz="2529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We used DistilBERT to analyze sentiment across journey stages, but found it overly sensitive to language nuances rather than actual recovery progress, leading us to develop a more robust rule-based severity metric.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75919" y="8322842"/>
            <a:ext cx="3168234" cy="6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3999">
                <a:solidFill>
                  <a:srgbClr val="25242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SENTIMENT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04087" y="5035870"/>
            <a:ext cx="8231413" cy="228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4637" indent="-262318" lvl="1">
              <a:lnSpc>
                <a:spcPts val="3037"/>
              </a:lnSpc>
              <a:buFont typeface="Arial"/>
              <a:buChar char="•"/>
            </a:pPr>
            <a:r>
              <a:rPr lang="en-US" sz="2429">
                <a:solidFill>
                  <a:srgbClr val="FFFFFF"/>
                </a:solidFill>
                <a:latin typeface="Cerebri"/>
                <a:ea typeface="Cerebri"/>
                <a:cs typeface="Cerebri"/>
                <a:sym typeface="Cerebri"/>
              </a:rPr>
              <a:t>Positive language </a:t>
            </a:r>
            <a:r>
              <a:rPr lang="en-US" b="true" sz="2429">
                <a:solidFill>
                  <a:srgbClr val="FFFFFF"/>
                </a:solidFill>
                <a:latin typeface="Cerebri Bold"/>
                <a:ea typeface="Cerebri Bold"/>
                <a:cs typeface="Cerebri Bold"/>
                <a:sym typeface="Cerebri Bold"/>
              </a:rPr>
              <a:t>doesn’t equal recovery progress</a:t>
            </a:r>
            <a:r>
              <a:rPr lang="en-US" sz="2429">
                <a:solidFill>
                  <a:srgbClr val="FFFFFF"/>
                </a:solidFill>
                <a:latin typeface="Cerebri"/>
                <a:ea typeface="Cerebri"/>
                <a:cs typeface="Cerebri"/>
                <a:sym typeface="Cerebri"/>
              </a:rPr>
              <a:t> early stages may still sound hopeful</a:t>
            </a:r>
          </a:p>
          <a:p>
            <a:pPr algn="l" marL="524637" indent="-262318" lvl="1">
              <a:lnSpc>
                <a:spcPts val="3037"/>
              </a:lnSpc>
              <a:buFont typeface="Arial"/>
              <a:buChar char="•"/>
            </a:pPr>
            <a:r>
              <a:rPr lang="en-US" sz="2429">
                <a:solidFill>
                  <a:srgbClr val="FFFFFF"/>
                </a:solidFill>
                <a:latin typeface="Cerebri"/>
                <a:ea typeface="Cerebri"/>
                <a:cs typeface="Cerebri"/>
                <a:sym typeface="Cerebri"/>
              </a:rPr>
              <a:t>Context matters! “I said </a:t>
            </a:r>
            <a:r>
              <a:rPr lang="en-US" b="true" sz="2429">
                <a:solidFill>
                  <a:srgbClr val="FFFFFF"/>
                </a:solidFill>
                <a:latin typeface="Cerebri Bold"/>
                <a:ea typeface="Cerebri Bold"/>
                <a:cs typeface="Cerebri Bold"/>
                <a:sym typeface="Cerebri Bold"/>
              </a:rPr>
              <a:t>ENOUGH</a:t>
            </a:r>
            <a:r>
              <a:rPr lang="en-US" sz="2429">
                <a:solidFill>
                  <a:srgbClr val="FFFFFF"/>
                </a:solidFill>
                <a:latin typeface="Cerebri"/>
                <a:ea typeface="Cerebri"/>
                <a:cs typeface="Cerebri"/>
                <a:sym typeface="Cerebri"/>
              </a:rPr>
              <a:t>” reads as </a:t>
            </a:r>
            <a:r>
              <a:rPr lang="en-US" b="true" sz="2429">
                <a:solidFill>
                  <a:srgbClr val="FFFFFF"/>
                </a:solidFill>
                <a:latin typeface="Cerebri Bold"/>
                <a:ea typeface="Cerebri Bold"/>
                <a:cs typeface="Cerebri Bold"/>
                <a:sym typeface="Cerebri Bold"/>
              </a:rPr>
              <a:t>positive</a:t>
            </a:r>
            <a:r>
              <a:rPr lang="en-US" sz="2429">
                <a:solidFill>
                  <a:srgbClr val="FFFFFF"/>
                </a:solidFill>
                <a:latin typeface="Cerebri"/>
                <a:ea typeface="Cerebri"/>
                <a:cs typeface="Cerebri"/>
                <a:sym typeface="Cerebri"/>
              </a:rPr>
              <a:t> to the model, when it’s slightly a moment of crisis</a:t>
            </a:r>
          </a:p>
          <a:p>
            <a:pPr algn="l" marL="524637" indent="-262318" lvl="1">
              <a:lnSpc>
                <a:spcPts val="3037"/>
              </a:lnSpc>
              <a:buFont typeface="Arial"/>
              <a:buChar char="•"/>
            </a:pPr>
            <a:r>
              <a:rPr lang="en-US" b="true" sz="2429">
                <a:solidFill>
                  <a:srgbClr val="FFFFFF"/>
                </a:solidFill>
                <a:latin typeface="Cerebri Bold"/>
                <a:ea typeface="Cerebri Bold"/>
                <a:cs typeface="Cerebri Bold"/>
                <a:sym typeface="Cerebri Bold"/>
              </a:rPr>
              <a:t>Recovery is non-linear</a:t>
            </a:r>
            <a:r>
              <a:rPr lang="en-US" sz="2429">
                <a:solidFill>
                  <a:srgbClr val="FFFFFF"/>
                </a:solidFill>
                <a:latin typeface="Cerebri"/>
                <a:ea typeface="Cerebri"/>
                <a:cs typeface="Cerebri"/>
                <a:sym typeface="Cerebri"/>
              </a:rPr>
              <a:t>. The erratic patterns do capture one truth - recovery isn’t a straight line.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92301" y="8322842"/>
            <a:ext cx="2966999" cy="6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3999">
                <a:solidFill>
                  <a:srgbClr val="25242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RECOVERY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16386" y="2947983"/>
            <a:ext cx="5455905" cy="1407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1"/>
              </a:lnSpc>
            </a:pPr>
            <a:r>
              <a:rPr lang="en-US" sz="2729" b="tru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Sentiment</a:t>
            </a:r>
            <a:r>
              <a:rPr lang="en-US" sz="2729" b="tru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 captures emotion, but true recovery needs more context-aware metrics.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9769938"/>
            <a:ext cx="6981549" cy="37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7"/>
              </a:lnSpc>
            </a:pPr>
            <a:r>
              <a:rPr lang="en-US" sz="2429" i="true">
                <a:solidFill>
                  <a:srgbClr val="252422"/>
                </a:solidFill>
                <a:latin typeface="Cerebri Italics"/>
                <a:ea typeface="Cerebri Italics"/>
                <a:cs typeface="Cerebri Italics"/>
                <a:sym typeface="Cerebri Italics"/>
              </a:rPr>
              <a:t>Top 2 stories with highest recovery momentum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05116" y="1287702"/>
            <a:ext cx="6394755" cy="5951654"/>
          </a:xfrm>
          <a:custGeom>
            <a:avLst/>
            <a:gdLst/>
            <a:ahLst/>
            <a:cxnLst/>
            <a:rect r="r" b="b" t="t" l="l"/>
            <a:pathLst>
              <a:path h="5951654" w="6394755">
                <a:moveTo>
                  <a:pt x="0" y="0"/>
                </a:moveTo>
                <a:lnTo>
                  <a:pt x="6394755" y="0"/>
                </a:lnTo>
                <a:lnTo>
                  <a:pt x="6394755" y="5951654"/>
                </a:lnTo>
                <a:lnTo>
                  <a:pt x="0" y="5951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0623" y="1268296"/>
            <a:ext cx="4881042" cy="5971060"/>
          </a:xfrm>
          <a:custGeom>
            <a:avLst/>
            <a:gdLst/>
            <a:ahLst/>
            <a:cxnLst/>
            <a:rect r="r" b="b" t="t" l="l"/>
            <a:pathLst>
              <a:path h="5971060" w="4881042">
                <a:moveTo>
                  <a:pt x="0" y="0"/>
                </a:moveTo>
                <a:lnTo>
                  <a:pt x="4881042" y="0"/>
                </a:lnTo>
                <a:lnTo>
                  <a:pt x="4881042" y="5971060"/>
                </a:lnTo>
                <a:lnTo>
                  <a:pt x="0" y="597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31533" b="-31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1759" y="7895684"/>
            <a:ext cx="5086395" cy="175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1456" indent="-240728" lvl="1">
              <a:lnSpc>
                <a:spcPts val="2787"/>
              </a:lnSpc>
              <a:buFont typeface="Arial"/>
              <a:buChar char="•"/>
            </a:pPr>
            <a:r>
              <a:rPr lang="en-US" sz="2229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LLM scores showed </a:t>
            </a:r>
            <a:r>
              <a:rPr lang="en-US" b="true" sz="2229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ceiling effect</a:t>
            </a:r>
            <a:r>
              <a:rPr lang="en-US" sz="2229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 - most stories rated 8-10</a:t>
            </a:r>
          </a:p>
          <a:p>
            <a:pPr algn="l" marL="481456" indent="-240728" lvl="1">
              <a:lnSpc>
                <a:spcPts val="2787"/>
              </a:lnSpc>
              <a:buFont typeface="Arial"/>
              <a:buChar char="•"/>
            </a:pPr>
            <a:r>
              <a:rPr lang="en-US" sz="2229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Limited ability to </a:t>
            </a:r>
            <a:r>
              <a:rPr lang="en-US" b="true" sz="2229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distinguish severity levels</a:t>
            </a:r>
            <a:r>
              <a:rPr lang="en-US" sz="2229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, e.g., moderate vs. extreme crises</a:t>
            </a:r>
          </a:p>
        </p:txBody>
      </p:sp>
      <p:sp>
        <p:nvSpPr>
          <p:cNvPr name="AutoShape 5" id="5"/>
          <p:cNvSpPr/>
          <p:nvPr/>
        </p:nvSpPr>
        <p:spPr>
          <a:xfrm flipH="true" flipV="true">
            <a:off x="660623" y="7299669"/>
            <a:ext cx="28575" cy="2815590"/>
          </a:xfrm>
          <a:prstGeom prst="line">
            <a:avLst/>
          </a:prstGeom>
          <a:ln cap="flat" w="57150">
            <a:solidFill>
              <a:srgbClr val="ED5E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5940682" y="7276249"/>
            <a:ext cx="4762" cy="2839300"/>
          </a:xfrm>
          <a:prstGeom prst="line">
            <a:avLst/>
          </a:prstGeom>
          <a:ln cap="flat" w="57150">
            <a:solidFill>
              <a:srgbClr val="ED5E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926343" y="3375016"/>
            <a:ext cx="6756029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2682372" y="1582166"/>
            <a:ext cx="0" cy="179285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5926394" y="1601216"/>
            <a:ext cx="6755978" cy="1905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5945444" y="1601216"/>
            <a:ext cx="0" cy="179285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12682709" y="2107462"/>
            <a:ext cx="747541" cy="308906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2642695" y="7239356"/>
            <a:ext cx="1110471" cy="1291246"/>
          </a:xfrm>
          <a:custGeom>
            <a:avLst/>
            <a:gdLst/>
            <a:ahLst/>
            <a:cxnLst/>
            <a:rect r="r" b="b" t="t" l="l"/>
            <a:pathLst>
              <a:path h="1291246" w="1110471">
                <a:moveTo>
                  <a:pt x="0" y="0"/>
                </a:moveTo>
                <a:lnTo>
                  <a:pt x="1110471" y="0"/>
                </a:lnTo>
                <a:lnTo>
                  <a:pt x="1110471" y="1291246"/>
                </a:lnTo>
                <a:lnTo>
                  <a:pt x="0" y="1291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089371" y="7030761"/>
            <a:ext cx="4138778" cy="4138778"/>
          </a:xfrm>
          <a:custGeom>
            <a:avLst/>
            <a:gdLst/>
            <a:ahLst/>
            <a:cxnLst/>
            <a:rect r="r" b="b" t="t" l="l"/>
            <a:pathLst>
              <a:path h="4138778" w="4138778">
                <a:moveTo>
                  <a:pt x="0" y="0"/>
                </a:moveTo>
                <a:lnTo>
                  <a:pt x="4138778" y="0"/>
                </a:lnTo>
                <a:lnTo>
                  <a:pt x="4138778" y="4138778"/>
                </a:lnTo>
                <a:lnTo>
                  <a:pt x="0" y="4138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3718115" y="1429676"/>
            <a:ext cx="3392789" cy="6854119"/>
          </a:xfrm>
          <a:custGeom>
            <a:avLst/>
            <a:gdLst/>
            <a:ahLst/>
            <a:cxnLst/>
            <a:rect r="r" b="b" t="t" l="l"/>
            <a:pathLst>
              <a:path h="6854119" w="3392789">
                <a:moveTo>
                  <a:pt x="0" y="0"/>
                </a:moveTo>
                <a:lnTo>
                  <a:pt x="3392789" y="0"/>
                </a:lnTo>
                <a:lnTo>
                  <a:pt x="3392789" y="6854119"/>
                </a:lnTo>
                <a:lnTo>
                  <a:pt x="0" y="68541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84436" y="235477"/>
            <a:ext cx="15646737" cy="739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b="true" sz="4799" strike="noStrike" u="none">
                <a:solidFill>
                  <a:srgbClr val="252422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Beyond Sentiment</a:t>
            </a:r>
            <a:r>
              <a:rPr lang="en-US" b="true" sz="4799" strike="noStrike" u="none">
                <a:solidFill>
                  <a:srgbClr val="252422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:</a:t>
            </a:r>
            <a:r>
              <a:rPr lang="en-US" b="true" sz="4799" strike="noStrike" u="none">
                <a:solidFill>
                  <a:srgbClr val="252422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 A</a:t>
            </a:r>
            <a:r>
              <a:rPr lang="en-US" b="true" sz="4799" strike="noStrike" u="none">
                <a:solidFill>
                  <a:srgbClr val="252422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n</a:t>
            </a:r>
            <a:r>
              <a:rPr lang="en-US" b="true" sz="4799" strike="noStrike" u="none">
                <a:solidFill>
                  <a:srgbClr val="252422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 </a:t>
            </a:r>
            <a:r>
              <a:rPr lang="en-US" b="true" sz="4799" strike="noStrike" u="none">
                <a:solidFill>
                  <a:srgbClr val="252422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Even</a:t>
            </a:r>
            <a:r>
              <a:rPr lang="en-US" b="true" sz="4799" strike="noStrike" u="none">
                <a:solidFill>
                  <a:srgbClr val="252422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t </a:t>
            </a:r>
            <a:r>
              <a:rPr lang="en-US" b="true" sz="4799" strike="noStrike" u="none">
                <a:solidFill>
                  <a:srgbClr val="252422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D</a:t>
            </a:r>
            <a:r>
              <a:rPr lang="en-US" b="true" sz="4799" strike="noStrike" u="none">
                <a:solidFill>
                  <a:srgbClr val="252422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riven Severity Score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1584" y="7267669"/>
            <a:ext cx="1849573" cy="37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7"/>
              </a:lnSpc>
            </a:pPr>
            <a:r>
              <a:rPr lang="en-US" sz="2429" b="tru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Challenge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88330" y="7895684"/>
            <a:ext cx="6295073" cy="175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7"/>
              </a:lnSpc>
            </a:pPr>
            <a:r>
              <a:rPr lang="en-US" sz="2229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Create rule-based scoring using:</a:t>
            </a:r>
          </a:p>
          <a:p>
            <a:pPr algn="l" marL="481456" indent="-240728" lvl="1">
              <a:lnSpc>
                <a:spcPts val="2787"/>
              </a:lnSpc>
              <a:buFont typeface="Arial"/>
              <a:buChar char="•"/>
            </a:pPr>
            <a:r>
              <a:rPr lang="en-US" sz="2229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Weighted events by </a:t>
            </a:r>
            <a:r>
              <a:rPr lang="en-US" b="true" sz="2229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clinical severity</a:t>
            </a:r>
          </a:p>
          <a:p>
            <a:pPr algn="l" marL="481456" indent="-240728" lvl="1">
              <a:lnSpc>
                <a:spcPts val="2787"/>
              </a:lnSpc>
              <a:buFont typeface="Arial"/>
              <a:buChar char="•"/>
            </a:pPr>
            <a:r>
              <a:rPr lang="en-US" b="true" sz="2229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# of events</a:t>
            </a:r>
            <a:r>
              <a:rPr lang="en-US" sz="2229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 (repeated trauma matters!)</a:t>
            </a:r>
          </a:p>
          <a:p>
            <a:pPr algn="l" marL="481456" indent="-240728" lvl="1">
              <a:lnSpc>
                <a:spcPts val="2787"/>
              </a:lnSpc>
              <a:buFont typeface="Arial"/>
              <a:buChar char="•"/>
            </a:pPr>
            <a:r>
              <a:rPr lang="en-US" b="true" sz="2229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Multiple crisis types</a:t>
            </a:r>
            <a:r>
              <a:rPr lang="en-US" sz="2229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 (mental health + legal + housing) compound severity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70438" y="7324853"/>
            <a:ext cx="5864111" cy="37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7"/>
              </a:lnSpc>
            </a:pPr>
            <a:r>
              <a:rPr lang="en-US" sz="2429" b="tru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Our Approach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72191" y="1484591"/>
            <a:ext cx="4216822" cy="1198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29" b="true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Fentanyl crisis pattern</a:t>
            </a:r>
          </a:p>
          <a:p>
            <a:pPr algn="l">
              <a:lnSpc>
                <a:spcPts val="3121"/>
              </a:lnSpc>
            </a:pPr>
            <a:r>
              <a:rPr lang="en-US" sz="2229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5 / 15 most severe journeys involve </a:t>
            </a:r>
            <a:r>
              <a:rPr lang="en-US" sz="2229" b="true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fentanyl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07278" y="7831471"/>
            <a:ext cx="4626813" cy="1946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8"/>
              </a:lnSpc>
            </a:pPr>
            <a:r>
              <a:rPr lang="en-US" sz="2792" b="true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SEVERITY </a:t>
            </a:r>
            <a:r>
              <a:rPr lang="en-US" b="true" sz="2792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=</a:t>
            </a:r>
          </a:p>
          <a:p>
            <a:pPr algn="ctr">
              <a:lnSpc>
                <a:spcPts val="3908"/>
              </a:lnSpc>
            </a:pPr>
            <a:r>
              <a:rPr lang="en-US" b="true" sz="2792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Weighted Events x Frequency Multiplier + Diversity Bonus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51271" y="3766631"/>
            <a:ext cx="4924783" cy="218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Worst Rock Bottom!</a:t>
            </a:r>
          </a:p>
          <a:p>
            <a:pPr algn="ctr">
              <a:lnSpc>
                <a:spcPts val="3961"/>
              </a:lnSpc>
            </a:pPr>
            <a:r>
              <a:rPr lang="en-US" sz="2829" i="true">
                <a:solidFill>
                  <a:srgbClr val="000000"/>
                </a:solidFill>
                <a:latin typeface="Cerebri Italics"/>
                <a:ea typeface="Cerebri Italics"/>
                <a:cs typeface="Cerebri Italics"/>
                <a:sym typeface="Cerebri Italics"/>
              </a:rPr>
              <a:t>Amber’s Journey</a:t>
            </a:r>
          </a:p>
          <a:p>
            <a:pPr algn="ctr">
              <a:lnSpc>
                <a:spcPts val="3961"/>
              </a:lnSpc>
            </a:pPr>
            <a:r>
              <a:rPr lang="en-US" sz="2829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Severity: 10/10</a:t>
            </a:r>
          </a:p>
          <a:p>
            <a:pPr algn="ctr">
              <a:lnSpc>
                <a:spcPts val="3961"/>
              </a:lnSpc>
            </a:pPr>
            <a:r>
              <a:rPr lang="en-US" sz="2829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# of Events: 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741586" y="1756721"/>
            <a:ext cx="0" cy="1196029"/>
          </a:xfrm>
          <a:prstGeom prst="line">
            <a:avLst/>
          </a:prstGeom>
          <a:ln cap="flat" w="57150">
            <a:solidFill>
              <a:srgbClr val="ED5E2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713011" y="3381375"/>
            <a:ext cx="11985353" cy="6040102"/>
            <a:chOff x="0" y="0"/>
            <a:chExt cx="15980471" cy="80534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721483"/>
              <a:ext cx="15980471" cy="7331987"/>
            </a:xfrm>
            <a:custGeom>
              <a:avLst/>
              <a:gdLst/>
              <a:ahLst/>
              <a:cxnLst/>
              <a:rect r="r" b="b" t="t" l="l"/>
              <a:pathLst>
                <a:path h="7331987" w="15980471">
                  <a:moveTo>
                    <a:pt x="0" y="0"/>
                  </a:moveTo>
                  <a:lnTo>
                    <a:pt x="15980471" y="0"/>
                  </a:lnTo>
                  <a:lnTo>
                    <a:pt x="15980471" y="7331987"/>
                  </a:lnTo>
                  <a:lnTo>
                    <a:pt x="0" y="7331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8675" r="0" b="-302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444429" y="3229885"/>
              <a:ext cx="2674018" cy="678228"/>
              <a:chOff x="0" y="0"/>
              <a:chExt cx="705180" cy="17885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5180" cy="178859"/>
              </a:xfrm>
              <a:custGeom>
                <a:avLst/>
                <a:gdLst/>
                <a:ahLst/>
                <a:cxnLst/>
                <a:rect r="r" b="b" t="t" l="l"/>
                <a:pathLst>
                  <a:path h="178859" w="705180">
                    <a:moveTo>
                      <a:pt x="81067" y="0"/>
                    </a:moveTo>
                    <a:lnTo>
                      <a:pt x="624114" y="0"/>
                    </a:lnTo>
                    <a:cubicBezTo>
                      <a:pt x="668886" y="0"/>
                      <a:pt x="705180" y="36295"/>
                      <a:pt x="705180" y="81067"/>
                    </a:cubicBezTo>
                    <a:lnTo>
                      <a:pt x="705180" y="97793"/>
                    </a:lnTo>
                    <a:cubicBezTo>
                      <a:pt x="705180" y="142565"/>
                      <a:pt x="668886" y="178859"/>
                      <a:pt x="624114" y="178859"/>
                    </a:cubicBezTo>
                    <a:lnTo>
                      <a:pt x="81067" y="178859"/>
                    </a:lnTo>
                    <a:cubicBezTo>
                      <a:pt x="36295" y="178859"/>
                      <a:pt x="0" y="142565"/>
                      <a:pt x="0" y="97793"/>
                    </a:cubicBezTo>
                    <a:lnTo>
                      <a:pt x="0" y="81067"/>
                    </a:lnTo>
                    <a:cubicBezTo>
                      <a:pt x="0" y="36295"/>
                      <a:pt x="36295" y="0"/>
                      <a:pt x="81067" y="0"/>
                    </a:cubicBezTo>
                    <a:close/>
                  </a:path>
                </a:pathLst>
              </a:custGeom>
              <a:solidFill>
                <a:srgbClr val="F2EFEB"/>
              </a:solidFill>
              <a:ln w="285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05180" cy="1979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40"/>
                  </a:lnSpc>
                  <a:spcBef>
                    <a:spcPct val="0"/>
                  </a:spcBef>
                </a:pPr>
                <a:r>
                  <a:rPr lang="en-US" b="true" sz="1100">
                    <a:solidFill>
                      <a:srgbClr val="39352C"/>
                    </a:solidFill>
                    <a:latin typeface="Cerebri Bold"/>
                    <a:ea typeface="Cerebri Bold"/>
                    <a:cs typeface="Cerebri Bold"/>
                    <a:sym typeface="Cerebri Bold"/>
                  </a:rPr>
                  <a:t>Self medication</a:t>
                </a: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3459452" y="5968379"/>
              <a:ext cx="2674018" cy="678228"/>
              <a:chOff x="0" y="0"/>
              <a:chExt cx="705180" cy="17885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705180" cy="178859"/>
              </a:xfrm>
              <a:custGeom>
                <a:avLst/>
                <a:gdLst/>
                <a:ahLst/>
                <a:cxnLst/>
                <a:rect r="r" b="b" t="t" l="l"/>
                <a:pathLst>
                  <a:path h="178859" w="705180">
                    <a:moveTo>
                      <a:pt x="81067" y="0"/>
                    </a:moveTo>
                    <a:lnTo>
                      <a:pt x="624114" y="0"/>
                    </a:lnTo>
                    <a:cubicBezTo>
                      <a:pt x="668886" y="0"/>
                      <a:pt x="705180" y="36295"/>
                      <a:pt x="705180" y="81067"/>
                    </a:cubicBezTo>
                    <a:lnTo>
                      <a:pt x="705180" y="97793"/>
                    </a:lnTo>
                    <a:cubicBezTo>
                      <a:pt x="705180" y="142565"/>
                      <a:pt x="668886" y="178859"/>
                      <a:pt x="624114" y="178859"/>
                    </a:cubicBezTo>
                    <a:lnTo>
                      <a:pt x="81067" y="178859"/>
                    </a:lnTo>
                    <a:cubicBezTo>
                      <a:pt x="36295" y="178859"/>
                      <a:pt x="0" y="142565"/>
                      <a:pt x="0" y="97793"/>
                    </a:cubicBezTo>
                    <a:lnTo>
                      <a:pt x="0" y="81067"/>
                    </a:lnTo>
                    <a:cubicBezTo>
                      <a:pt x="0" y="36295"/>
                      <a:pt x="36295" y="0"/>
                      <a:pt x="81067" y="0"/>
                    </a:cubicBezTo>
                    <a:close/>
                  </a:path>
                </a:pathLst>
              </a:custGeom>
              <a:solidFill>
                <a:srgbClr val="F2EFEB"/>
              </a:solidFill>
              <a:ln w="285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19050"/>
                <a:ext cx="705180" cy="1979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40"/>
                  </a:lnSpc>
                  <a:spcBef>
                    <a:spcPct val="0"/>
                  </a:spcBef>
                </a:pPr>
                <a:r>
                  <a:rPr lang="en-US" b="true" sz="1100">
                    <a:solidFill>
                      <a:srgbClr val="39352C"/>
                    </a:solidFill>
                    <a:latin typeface="Cerebri Bold"/>
                    <a:ea typeface="Cerebri Bold"/>
                    <a:cs typeface="Cerebri Bold"/>
                    <a:sym typeface="Cerebri Bold"/>
                  </a:rPr>
                  <a:t>No other coping strategies</a:t>
                </a: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444429" y="6851659"/>
              <a:ext cx="2674018" cy="742135"/>
              <a:chOff x="0" y="0"/>
              <a:chExt cx="705180" cy="19571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05180" cy="195713"/>
              </a:xfrm>
              <a:custGeom>
                <a:avLst/>
                <a:gdLst/>
                <a:ahLst/>
                <a:cxnLst/>
                <a:rect r="r" b="b" t="t" l="l"/>
                <a:pathLst>
                  <a:path h="195713" w="705180">
                    <a:moveTo>
                      <a:pt x="81067" y="0"/>
                    </a:moveTo>
                    <a:lnTo>
                      <a:pt x="624114" y="0"/>
                    </a:lnTo>
                    <a:cubicBezTo>
                      <a:pt x="668886" y="0"/>
                      <a:pt x="705180" y="36295"/>
                      <a:pt x="705180" y="81067"/>
                    </a:cubicBezTo>
                    <a:lnTo>
                      <a:pt x="705180" y="114646"/>
                    </a:lnTo>
                    <a:cubicBezTo>
                      <a:pt x="705180" y="159418"/>
                      <a:pt x="668886" y="195713"/>
                      <a:pt x="624114" y="195713"/>
                    </a:cubicBezTo>
                    <a:lnTo>
                      <a:pt x="81067" y="195713"/>
                    </a:lnTo>
                    <a:cubicBezTo>
                      <a:pt x="36295" y="195713"/>
                      <a:pt x="0" y="159418"/>
                      <a:pt x="0" y="114646"/>
                    </a:cubicBezTo>
                    <a:lnTo>
                      <a:pt x="0" y="81067"/>
                    </a:lnTo>
                    <a:cubicBezTo>
                      <a:pt x="0" y="36295"/>
                      <a:pt x="36295" y="0"/>
                      <a:pt x="81067" y="0"/>
                    </a:cubicBezTo>
                    <a:close/>
                  </a:path>
                </a:pathLst>
              </a:custGeom>
              <a:solidFill>
                <a:srgbClr val="F2EFEB"/>
              </a:solidFill>
              <a:ln w="285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9050"/>
                <a:ext cx="705180" cy="2147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40"/>
                  </a:lnSpc>
                  <a:spcBef>
                    <a:spcPct val="0"/>
                  </a:spcBef>
                </a:pPr>
                <a:r>
                  <a:rPr lang="en-US" b="true" sz="1100">
                    <a:solidFill>
                      <a:srgbClr val="39352C"/>
                    </a:solidFill>
                    <a:latin typeface="Cerebri Bold"/>
                    <a:ea typeface="Cerebri Bold"/>
                    <a:cs typeface="Cerebri Bold"/>
                    <a:sym typeface="Cerebri Bold"/>
                  </a:rPr>
                  <a:t>boredom (lack of alternatives)</a:t>
                </a: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3459452" y="2551656"/>
              <a:ext cx="2674018" cy="678228"/>
              <a:chOff x="0" y="0"/>
              <a:chExt cx="705180" cy="178859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705180" cy="178859"/>
              </a:xfrm>
              <a:custGeom>
                <a:avLst/>
                <a:gdLst/>
                <a:ahLst/>
                <a:cxnLst/>
                <a:rect r="r" b="b" t="t" l="l"/>
                <a:pathLst>
                  <a:path h="178859" w="705180">
                    <a:moveTo>
                      <a:pt x="81067" y="0"/>
                    </a:moveTo>
                    <a:lnTo>
                      <a:pt x="624114" y="0"/>
                    </a:lnTo>
                    <a:cubicBezTo>
                      <a:pt x="668886" y="0"/>
                      <a:pt x="705180" y="36295"/>
                      <a:pt x="705180" y="81067"/>
                    </a:cubicBezTo>
                    <a:lnTo>
                      <a:pt x="705180" y="97793"/>
                    </a:lnTo>
                    <a:cubicBezTo>
                      <a:pt x="705180" y="142565"/>
                      <a:pt x="668886" y="178859"/>
                      <a:pt x="624114" y="178859"/>
                    </a:cubicBezTo>
                    <a:lnTo>
                      <a:pt x="81067" y="178859"/>
                    </a:lnTo>
                    <a:cubicBezTo>
                      <a:pt x="36295" y="178859"/>
                      <a:pt x="0" y="142565"/>
                      <a:pt x="0" y="97793"/>
                    </a:cubicBezTo>
                    <a:lnTo>
                      <a:pt x="0" y="81067"/>
                    </a:lnTo>
                    <a:cubicBezTo>
                      <a:pt x="0" y="36295"/>
                      <a:pt x="36295" y="0"/>
                      <a:pt x="81067" y="0"/>
                    </a:cubicBezTo>
                    <a:close/>
                  </a:path>
                </a:pathLst>
              </a:custGeom>
              <a:solidFill>
                <a:srgbClr val="F2EFEB"/>
              </a:solidFill>
              <a:ln w="285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19050"/>
                <a:ext cx="705180" cy="1979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40"/>
                  </a:lnSpc>
                  <a:spcBef>
                    <a:spcPct val="0"/>
                  </a:spcBef>
                </a:pPr>
                <a:r>
                  <a:rPr lang="en-US" b="true" sz="1100">
                    <a:solidFill>
                      <a:srgbClr val="39352C"/>
                    </a:solidFill>
                    <a:latin typeface="Cerebri Bold"/>
                    <a:ea typeface="Cerebri Bold"/>
                    <a:cs typeface="Cerebri Bold"/>
                    <a:sym typeface="Cerebri Bold"/>
                  </a:rPr>
                  <a:t>Loss of control</a:t>
                </a: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6530634" y="1681563"/>
              <a:ext cx="2674018" cy="678228"/>
              <a:chOff x="0" y="0"/>
              <a:chExt cx="705180" cy="178859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705180" cy="178859"/>
              </a:xfrm>
              <a:custGeom>
                <a:avLst/>
                <a:gdLst/>
                <a:ahLst/>
                <a:cxnLst/>
                <a:rect r="r" b="b" t="t" l="l"/>
                <a:pathLst>
                  <a:path h="178859" w="705180">
                    <a:moveTo>
                      <a:pt x="81067" y="0"/>
                    </a:moveTo>
                    <a:lnTo>
                      <a:pt x="624114" y="0"/>
                    </a:lnTo>
                    <a:cubicBezTo>
                      <a:pt x="668886" y="0"/>
                      <a:pt x="705180" y="36295"/>
                      <a:pt x="705180" y="81067"/>
                    </a:cubicBezTo>
                    <a:lnTo>
                      <a:pt x="705180" y="97793"/>
                    </a:lnTo>
                    <a:cubicBezTo>
                      <a:pt x="705180" y="142565"/>
                      <a:pt x="668886" y="178859"/>
                      <a:pt x="624114" y="178859"/>
                    </a:cubicBezTo>
                    <a:lnTo>
                      <a:pt x="81067" y="178859"/>
                    </a:lnTo>
                    <a:cubicBezTo>
                      <a:pt x="36295" y="178859"/>
                      <a:pt x="0" y="142565"/>
                      <a:pt x="0" y="97793"/>
                    </a:cubicBezTo>
                    <a:lnTo>
                      <a:pt x="0" y="81067"/>
                    </a:lnTo>
                    <a:cubicBezTo>
                      <a:pt x="0" y="36295"/>
                      <a:pt x="36295" y="0"/>
                      <a:pt x="81067" y="0"/>
                    </a:cubicBezTo>
                    <a:close/>
                  </a:path>
                </a:pathLst>
              </a:custGeom>
              <a:solidFill>
                <a:srgbClr val="F2EFEB"/>
              </a:solidFill>
              <a:ln w="285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19050"/>
                <a:ext cx="705180" cy="1979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40"/>
                  </a:lnSpc>
                  <a:spcBef>
                    <a:spcPct val="0"/>
                  </a:spcBef>
                </a:pPr>
                <a:r>
                  <a:rPr lang="en-US" b="true" sz="1100">
                    <a:solidFill>
                      <a:srgbClr val="39352C"/>
                    </a:solidFill>
                    <a:latin typeface="Cerebri Bold"/>
                    <a:ea typeface="Cerebri Bold"/>
                    <a:cs typeface="Cerebri Bold"/>
                    <a:sym typeface="Cerebri Bold"/>
                  </a:rPr>
                  <a:t>Family relationship damage</a:t>
                </a: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6530634" y="4655114"/>
              <a:ext cx="2674018" cy="678228"/>
              <a:chOff x="0" y="0"/>
              <a:chExt cx="705180" cy="178859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705180" cy="178859"/>
              </a:xfrm>
              <a:custGeom>
                <a:avLst/>
                <a:gdLst/>
                <a:ahLst/>
                <a:cxnLst/>
                <a:rect r="r" b="b" t="t" l="l"/>
                <a:pathLst>
                  <a:path h="178859" w="705180">
                    <a:moveTo>
                      <a:pt x="81067" y="0"/>
                    </a:moveTo>
                    <a:lnTo>
                      <a:pt x="624114" y="0"/>
                    </a:lnTo>
                    <a:cubicBezTo>
                      <a:pt x="668886" y="0"/>
                      <a:pt x="705180" y="36295"/>
                      <a:pt x="705180" y="81067"/>
                    </a:cubicBezTo>
                    <a:lnTo>
                      <a:pt x="705180" y="97793"/>
                    </a:lnTo>
                    <a:cubicBezTo>
                      <a:pt x="705180" y="142565"/>
                      <a:pt x="668886" y="178859"/>
                      <a:pt x="624114" y="178859"/>
                    </a:cubicBezTo>
                    <a:lnTo>
                      <a:pt x="81067" y="178859"/>
                    </a:lnTo>
                    <a:cubicBezTo>
                      <a:pt x="36295" y="178859"/>
                      <a:pt x="0" y="142565"/>
                      <a:pt x="0" y="97793"/>
                    </a:cubicBezTo>
                    <a:lnTo>
                      <a:pt x="0" y="81067"/>
                    </a:lnTo>
                    <a:cubicBezTo>
                      <a:pt x="0" y="36295"/>
                      <a:pt x="36295" y="0"/>
                      <a:pt x="81067" y="0"/>
                    </a:cubicBezTo>
                    <a:close/>
                  </a:path>
                </a:pathLst>
              </a:custGeom>
              <a:solidFill>
                <a:srgbClr val="F2EFEB"/>
              </a:solidFill>
              <a:ln w="285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19050"/>
                <a:ext cx="705180" cy="1979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40"/>
                  </a:lnSpc>
                  <a:spcBef>
                    <a:spcPct val="0"/>
                  </a:spcBef>
                </a:pPr>
                <a:r>
                  <a:rPr lang="en-US" b="true" sz="1100">
                    <a:solidFill>
                      <a:srgbClr val="39352C"/>
                    </a:solidFill>
                    <a:latin typeface="Cerebri Bold"/>
                    <a:ea typeface="Cerebri Bold"/>
                    <a:cs typeface="Cerebri Bold"/>
                    <a:sym typeface="Cerebri Bold"/>
                  </a:rPr>
                  <a:t>Mental health crisis</a:t>
                </a: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6530634" y="6915566"/>
              <a:ext cx="2674018" cy="678228"/>
              <a:chOff x="0" y="0"/>
              <a:chExt cx="705180" cy="178859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705180" cy="178859"/>
              </a:xfrm>
              <a:custGeom>
                <a:avLst/>
                <a:gdLst/>
                <a:ahLst/>
                <a:cxnLst/>
                <a:rect r="r" b="b" t="t" l="l"/>
                <a:pathLst>
                  <a:path h="178859" w="705180">
                    <a:moveTo>
                      <a:pt x="81067" y="0"/>
                    </a:moveTo>
                    <a:lnTo>
                      <a:pt x="624114" y="0"/>
                    </a:lnTo>
                    <a:cubicBezTo>
                      <a:pt x="668886" y="0"/>
                      <a:pt x="705180" y="36295"/>
                      <a:pt x="705180" y="81067"/>
                    </a:cubicBezTo>
                    <a:lnTo>
                      <a:pt x="705180" y="97793"/>
                    </a:lnTo>
                    <a:cubicBezTo>
                      <a:pt x="705180" y="142565"/>
                      <a:pt x="668886" y="178859"/>
                      <a:pt x="624114" y="178859"/>
                    </a:cubicBezTo>
                    <a:lnTo>
                      <a:pt x="81067" y="178859"/>
                    </a:lnTo>
                    <a:cubicBezTo>
                      <a:pt x="36295" y="178859"/>
                      <a:pt x="0" y="142565"/>
                      <a:pt x="0" y="97793"/>
                    </a:cubicBezTo>
                    <a:lnTo>
                      <a:pt x="0" y="81067"/>
                    </a:lnTo>
                    <a:cubicBezTo>
                      <a:pt x="0" y="36295"/>
                      <a:pt x="36295" y="0"/>
                      <a:pt x="81067" y="0"/>
                    </a:cubicBezTo>
                    <a:close/>
                  </a:path>
                </a:pathLst>
              </a:custGeom>
              <a:solidFill>
                <a:srgbClr val="F2EFEB"/>
              </a:solidFill>
              <a:ln w="285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19050"/>
                <a:ext cx="705180" cy="1979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40"/>
                  </a:lnSpc>
                  <a:spcBef>
                    <a:spcPct val="0"/>
                  </a:spcBef>
                </a:pPr>
                <a:r>
                  <a:rPr lang="en-US" b="true" sz="1100">
                    <a:solidFill>
                      <a:srgbClr val="39352C"/>
                    </a:solidFill>
                    <a:latin typeface="Cerebri Bold"/>
                    <a:ea typeface="Cerebri Bold"/>
                    <a:cs typeface="Cerebri Bold"/>
                    <a:sym typeface="Cerebri Bold"/>
                  </a:rPr>
                  <a:t>Overdose</a:t>
                </a: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9672195" y="4069424"/>
              <a:ext cx="2674018" cy="742135"/>
              <a:chOff x="0" y="0"/>
              <a:chExt cx="705180" cy="195713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705180" cy="195713"/>
              </a:xfrm>
              <a:custGeom>
                <a:avLst/>
                <a:gdLst/>
                <a:ahLst/>
                <a:cxnLst/>
                <a:rect r="r" b="b" t="t" l="l"/>
                <a:pathLst>
                  <a:path h="195713" w="705180">
                    <a:moveTo>
                      <a:pt x="81067" y="0"/>
                    </a:moveTo>
                    <a:lnTo>
                      <a:pt x="624114" y="0"/>
                    </a:lnTo>
                    <a:cubicBezTo>
                      <a:pt x="668886" y="0"/>
                      <a:pt x="705180" y="36295"/>
                      <a:pt x="705180" y="81067"/>
                    </a:cubicBezTo>
                    <a:lnTo>
                      <a:pt x="705180" y="114646"/>
                    </a:lnTo>
                    <a:cubicBezTo>
                      <a:pt x="705180" y="159418"/>
                      <a:pt x="668886" y="195713"/>
                      <a:pt x="624114" y="195713"/>
                    </a:cubicBezTo>
                    <a:lnTo>
                      <a:pt x="81067" y="195713"/>
                    </a:lnTo>
                    <a:cubicBezTo>
                      <a:pt x="36295" y="195713"/>
                      <a:pt x="0" y="159418"/>
                      <a:pt x="0" y="114646"/>
                    </a:cubicBezTo>
                    <a:lnTo>
                      <a:pt x="0" y="81067"/>
                    </a:lnTo>
                    <a:cubicBezTo>
                      <a:pt x="0" y="36295"/>
                      <a:pt x="36295" y="0"/>
                      <a:pt x="81067" y="0"/>
                    </a:cubicBezTo>
                    <a:close/>
                  </a:path>
                </a:pathLst>
              </a:custGeom>
              <a:solidFill>
                <a:srgbClr val="F2EFEB"/>
              </a:solidFill>
              <a:ln w="285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19050"/>
                <a:ext cx="705180" cy="2147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40"/>
                  </a:lnSpc>
                  <a:spcBef>
                    <a:spcPct val="0"/>
                  </a:spcBef>
                </a:pPr>
                <a:r>
                  <a:rPr lang="en-US" b="true" sz="1100">
                    <a:solidFill>
                      <a:srgbClr val="39352C"/>
                    </a:solidFill>
                    <a:latin typeface="Cerebri Bold"/>
                    <a:ea typeface="Cerebri Bold"/>
                    <a:cs typeface="Cerebri Bold"/>
                    <a:sym typeface="Cerebri Bold"/>
                  </a:rPr>
                  <a:t>Self realization and exhaustion</a:t>
                </a: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12716126" y="2020677"/>
              <a:ext cx="2674018" cy="678228"/>
              <a:chOff x="0" y="0"/>
              <a:chExt cx="705180" cy="178859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705180" cy="178859"/>
              </a:xfrm>
              <a:custGeom>
                <a:avLst/>
                <a:gdLst/>
                <a:ahLst/>
                <a:cxnLst/>
                <a:rect r="r" b="b" t="t" l="l"/>
                <a:pathLst>
                  <a:path h="178859" w="705180">
                    <a:moveTo>
                      <a:pt x="81067" y="0"/>
                    </a:moveTo>
                    <a:lnTo>
                      <a:pt x="624114" y="0"/>
                    </a:lnTo>
                    <a:cubicBezTo>
                      <a:pt x="668886" y="0"/>
                      <a:pt x="705180" y="36295"/>
                      <a:pt x="705180" y="81067"/>
                    </a:cubicBezTo>
                    <a:lnTo>
                      <a:pt x="705180" y="97793"/>
                    </a:lnTo>
                    <a:cubicBezTo>
                      <a:pt x="705180" y="142565"/>
                      <a:pt x="668886" y="178859"/>
                      <a:pt x="624114" y="178859"/>
                    </a:cubicBezTo>
                    <a:lnTo>
                      <a:pt x="81067" y="178859"/>
                    </a:lnTo>
                    <a:cubicBezTo>
                      <a:pt x="36295" y="178859"/>
                      <a:pt x="0" y="142565"/>
                      <a:pt x="0" y="97793"/>
                    </a:cubicBezTo>
                    <a:lnTo>
                      <a:pt x="0" y="81067"/>
                    </a:lnTo>
                    <a:cubicBezTo>
                      <a:pt x="0" y="36295"/>
                      <a:pt x="36295" y="0"/>
                      <a:pt x="81067" y="0"/>
                    </a:cubicBezTo>
                    <a:close/>
                  </a:path>
                </a:pathLst>
              </a:custGeom>
              <a:solidFill>
                <a:srgbClr val="F2EFEB"/>
              </a:solidFill>
              <a:ln w="285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19050"/>
                <a:ext cx="705180" cy="1979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40"/>
                  </a:lnSpc>
                  <a:spcBef>
                    <a:spcPct val="0"/>
                  </a:spcBef>
                </a:pPr>
                <a:r>
                  <a:rPr lang="en-US" b="true" sz="1100">
                    <a:solidFill>
                      <a:srgbClr val="39352C"/>
                    </a:solidFill>
                    <a:latin typeface="Cerebri Bold"/>
                    <a:ea typeface="Cerebri Bold"/>
                    <a:cs typeface="Cerebri Bold"/>
                    <a:sym typeface="Cerebri Bold"/>
                  </a:rPr>
                  <a:t>Inpatient rehab</a:t>
                </a: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2954516" y="2890771"/>
              <a:ext cx="2674018" cy="678228"/>
              <a:chOff x="0" y="0"/>
              <a:chExt cx="705180" cy="178859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705180" cy="178859"/>
              </a:xfrm>
              <a:custGeom>
                <a:avLst/>
                <a:gdLst/>
                <a:ahLst/>
                <a:cxnLst/>
                <a:rect r="r" b="b" t="t" l="l"/>
                <a:pathLst>
                  <a:path h="178859" w="705180">
                    <a:moveTo>
                      <a:pt x="81067" y="0"/>
                    </a:moveTo>
                    <a:lnTo>
                      <a:pt x="624114" y="0"/>
                    </a:lnTo>
                    <a:cubicBezTo>
                      <a:pt x="668886" y="0"/>
                      <a:pt x="705180" y="36295"/>
                      <a:pt x="705180" y="81067"/>
                    </a:cubicBezTo>
                    <a:lnTo>
                      <a:pt x="705180" y="97793"/>
                    </a:lnTo>
                    <a:cubicBezTo>
                      <a:pt x="705180" y="142565"/>
                      <a:pt x="668886" y="178859"/>
                      <a:pt x="624114" y="178859"/>
                    </a:cubicBezTo>
                    <a:lnTo>
                      <a:pt x="81067" y="178859"/>
                    </a:lnTo>
                    <a:cubicBezTo>
                      <a:pt x="36295" y="178859"/>
                      <a:pt x="0" y="142565"/>
                      <a:pt x="0" y="97793"/>
                    </a:cubicBezTo>
                    <a:lnTo>
                      <a:pt x="0" y="81067"/>
                    </a:lnTo>
                    <a:cubicBezTo>
                      <a:pt x="0" y="36295"/>
                      <a:pt x="36295" y="0"/>
                      <a:pt x="81067" y="0"/>
                    </a:cubicBezTo>
                    <a:close/>
                  </a:path>
                </a:pathLst>
              </a:custGeom>
              <a:solidFill>
                <a:srgbClr val="F2EFEB"/>
              </a:solidFill>
              <a:ln w="285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19050"/>
                <a:ext cx="705180" cy="1979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40"/>
                  </a:lnSpc>
                  <a:spcBef>
                    <a:spcPct val="0"/>
                  </a:spcBef>
                </a:pPr>
                <a:r>
                  <a:rPr lang="en-US" b="true" sz="1100">
                    <a:solidFill>
                      <a:srgbClr val="39352C"/>
                    </a:solidFill>
                    <a:latin typeface="Cerebri Bold"/>
                    <a:ea typeface="Cerebri Bold"/>
                    <a:cs typeface="Cerebri Bold"/>
                    <a:sym typeface="Cerebri Bold"/>
                  </a:rPr>
                  <a:t>Support network</a:t>
                </a: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12716126" y="5629265"/>
              <a:ext cx="2674018" cy="678228"/>
              <a:chOff x="0" y="0"/>
              <a:chExt cx="705180" cy="178859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705180" cy="178859"/>
              </a:xfrm>
              <a:custGeom>
                <a:avLst/>
                <a:gdLst/>
                <a:ahLst/>
                <a:cxnLst/>
                <a:rect r="r" b="b" t="t" l="l"/>
                <a:pathLst>
                  <a:path h="178859" w="705180">
                    <a:moveTo>
                      <a:pt x="81067" y="0"/>
                    </a:moveTo>
                    <a:lnTo>
                      <a:pt x="624114" y="0"/>
                    </a:lnTo>
                    <a:cubicBezTo>
                      <a:pt x="668886" y="0"/>
                      <a:pt x="705180" y="36295"/>
                      <a:pt x="705180" y="81067"/>
                    </a:cubicBezTo>
                    <a:lnTo>
                      <a:pt x="705180" y="97793"/>
                    </a:lnTo>
                    <a:cubicBezTo>
                      <a:pt x="705180" y="142565"/>
                      <a:pt x="668886" y="178859"/>
                      <a:pt x="624114" y="178859"/>
                    </a:cubicBezTo>
                    <a:lnTo>
                      <a:pt x="81067" y="178859"/>
                    </a:lnTo>
                    <a:cubicBezTo>
                      <a:pt x="36295" y="178859"/>
                      <a:pt x="0" y="142565"/>
                      <a:pt x="0" y="97793"/>
                    </a:cubicBezTo>
                    <a:lnTo>
                      <a:pt x="0" y="81067"/>
                    </a:lnTo>
                    <a:cubicBezTo>
                      <a:pt x="0" y="36295"/>
                      <a:pt x="36295" y="0"/>
                      <a:pt x="81067" y="0"/>
                    </a:cubicBezTo>
                    <a:close/>
                  </a:path>
                </a:pathLst>
              </a:custGeom>
              <a:solidFill>
                <a:srgbClr val="F2EFEB"/>
              </a:solidFill>
              <a:ln w="285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19050"/>
                <a:ext cx="705180" cy="1979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40"/>
                  </a:lnSpc>
                  <a:spcBef>
                    <a:spcPct val="0"/>
                  </a:spcBef>
                </a:pPr>
                <a:r>
                  <a:rPr lang="en-US" b="true" sz="1100">
                    <a:solidFill>
                      <a:srgbClr val="39352C"/>
                    </a:solidFill>
                    <a:latin typeface="Cerebri Bold"/>
                    <a:ea typeface="Cerebri Bold"/>
                    <a:cs typeface="Cerebri Bold"/>
                    <a:sym typeface="Cerebri Bold"/>
                  </a:rPr>
                  <a:t>Twelve step meetings</a:t>
                </a: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12954516" y="6497993"/>
              <a:ext cx="2674018" cy="678228"/>
              <a:chOff x="0" y="0"/>
              <a:chExt cx="705180" cy="178859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705180" cy="178859"/>
              </a:xfrm>
              <a:custGeom>
                <a:avLst/>
                <a:gdLst/>
                <a:ahLst/>
                <a:cxnLst/>
                <a:rect r="r" b="b" t="t" l="l"/>
                <a:pathLst>
                  <a:path h="178859" w="705180">
                    <a:moveTo>
                      <a:pt x="81067" y="0"/>
                    </a:moveTo>
                    <a:lnTo>
                      <a:pt x="624114" y="0"/>
                    </a:lnTo>
                    <a:cubicBezTo>
                      <a:pt x="668886" y="0"/>
                      <a:pt x="705180" y="36295"/>
                      <a:pt x="705180" y="81067"/>
                    </a:cubicBezTo>
                    <a:lnTo>
                      <a:pt x="705180" y="97793"/>
                    </a:lnTo>
                    <a:cubicBezTo>
                      <a:pt x="705180" y="142565"/>
                      <a:pt x="668886" y="178859"/>
                      <a:pt x="624114" y="178859"/>
                    </a:cubicBezTo>
                    <a:lnTo>
                      <a:pt x="81067" y="178859"/>
                    </a:lnTo>
                    <a:cubicBezTo>
                      <a:pt x="36295" y="178859"/>
                      <a:pt x="0" y="142565"/>
                      <a:pt x="0" y="97793"/>
                    </a:cubicBezTo>
                    <a:lnTo>
                      <a:pt x="0" y="81067"/>
                    </a:lnTo>
                    <a:cubicBezTo>
                      <a:pt x="0" y="36295"/>
                      <a:pt x="36295" y="0"/>
                      <a:pt x="81067" y="0"/>
                    </a:cubicBezTo>
                    <a:close/>
                  </a:path>
                </a:pathLst>
              </a:custGeom>
              <a:solidFill>
                <a:srgbClr val="F2EFEB"/>
              </a:solidFill>
              <a:ln w="285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19050"/>
                <a:ext cx="705180" cy="1979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40"/>
                  </a:lnSpc>
                  <a:spcBef>
                    <a:spcPct val="0"/>
                  </a:spcBef>
                </a:pPr>
                <a:r>
                  <a:rPr lang="en-US" b="true" sz="1100">
                    <a:solidFill>
                      <a:srgbClr val="39352C"/>
                    </a:solidFill>
                    <a:latin typeface="Cerebri Bold"/>
                    <a:ea typeface="Cerebri Bold"/>
                    <a:cs typeface="Cerebri Bold"/>
                    <a:sym typeface="Cerebri Bold"/>
                  </a:rPr>
                  <a:t>Helping others</a:t>
                </a:r>
              </a:p>
            </p:txBody>
          </p:sp>
        </p:grpSp>
        <p:sp>
          <p:nvSpPr>
            <p:cNvPr name="Freeform 41" id="41"/>
            <p:cNvSpPr/>
            <p:nvPr/>
          </p:nvSpPr>
          <p:spPr>
            <a:xfrm flipH="false" flipV="false" rot="0">
              <a:off x="255819" y="0"/>
              <a:ext cx="2988907" cy="721483"/>
            </a:xfrm>
            <a:custGeom>
              <a:avLst/>
              <a:gdLst/>
              <a:ahLst/>
              <a:cxnLst/>
              <a:rect r="r" b="b" t="t" l="l"/>
              <a:pathLst>
                <a:path h="721483" w="2988907">
                  <a:moveTo>
                    <a:pt x="0" y="0"/>
                  </a:moveTo>
                  <a:lnTo>
                    <a:pt x="2988907" y="0"/>
                  </a:lnTo>
                  <a:lnTo>
                    <a:pt x="2988907" y="721483"/>
                  </a:lnTo>
                  <a:lnTo>
                    <a:pt x="0" y="721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2" id="42"/>
            <p:cNvSpPr txBox="true"/>
            <p:nvPr/>
          </p:nvSpPr>
          <p:spPr>
            <a:xfrm rot="0">
              <a:off x="255819" y="165161"/>
              <a:ext cx="2988907" cy="365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50"/>
                </a:lnSpc>
                <a:spcBef>
                  <a:spcPct val="0"/>
                </a:spcBef>
              </a:pPr>
              <a:r>
                <a:rPr lang="en-US" b="true" sz="1800">
                  <a:solidFill>
                    <a:srgbClr val="252422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First Use</a:t>
              </a:r>
            </a:p>
          </p:txBody>
        </p:sp>
        <p:sp>
          <p:nvSpPr>
            <p:cNvPr name="Freeform 43" id="43"/>
            <p:cNvSpPr/>
            <p:nvPr/>
          </p:nvSpPr>
          <p:spPr>
            <a:xfrm flipH="false" flipV="false" rot="0">
              <a:off x="3372968" y="0"/>
              <a:ext cx="2988907" cy="721483"/>
            </a:xfrm>
            <a:custGeom>
              <a:avLst/>
              <a:gdLst/>
              <a:ahLst/>
              <a:cxnLst/>
              <a:rect r="r" b="b" t="t" l="l"/>
              <a:pathLst>
                <a:path h="721483" w="2988907">
                  <a:moveTo>
                    <a:pt x="0" y="0"/>
                  </a:moveTo>
                  <a:lnTo>
                    <a:pt x="2988907" y="0"/>
                  </a:lnTo>
                  <a:lnTo>
                    <a:pt x="2988907" y="721483"/>
                  </a:lnTo>
                  <a:lnTo>
                    <a:pt x="0" y="721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6490117" y="0"/>
              <a:ext cx="2988907" cy="721483"/>
            </a:xfrm>
            <a:custGeom>
              <a:avLst/>
              <a:gdLst/>
              <a:ahLst/>
              <a:cxnLst/>
              <a:rect r="r" b="b" t="t" l="l"/>
              <a:pathLst>
                <a:path h="721483" w="2988907">
                  <a:moveTo>
                    <a:pt x="0" y="0"/>
                  </a:moveTo>
                  <a:lnTo>
                    <a:pt x="2988907" y="0"/>
                  </a:lnTo>
                  <a:lnTo>
                    <a:pt x="2988907" y="721483"/>
                  </a:lnTo>
                  <a:lnTo>
                    <a:pt x="0" y="721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9607266" y="0"/>
              <a:ext cx="2988907" cy="721483"/>
            </a:xfrm>
            <a:custGeom>
              <a:avLst/>
              <a:gdLst/>
              <a:ahLst/>
              <a:cxnLst/>
              <a:rect r="r" b="b" t="t" l="l"/>
              <a:pathLst>
                <a:path h="721483" w="2988907">
                  <a:moveTo>
                    <a:pt x="0" y="0"/>
                  </a:moveTo>
                  <a:lnTo>
                    <a:pt x="2988907" y="0"/>
                  </a:lnTo>
                  <a:lnTo>
                    <a:pt x="2988907" y="721483"/>
                  </a:lnTo>
                  <a:lnTo>
                    <a:pt x="0" y="721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12724415" y="0"/>
              <a:ext cx="2988907" cy="721483"/>
            </a:xfrm>
            <a:custGeom>
              <a:avLst/>
              <a:gdLst/>
              <a:ahLst/>
              <a:cxnLst/>
              <a:rect r="r" b="b" t="t" l="l"/>
              <a:pathLst>
                <a:path h="721483" w="2988907">
                  <a:moveTo>
                    <a:pt x="0" y="0"/>
                  </a:moveTo>
                  <a:lnTo>
                    <a:pt x="2988908" y="0"/>
                  </a:lnTo>
                  <a:lnTo>
                    <a:pt x="2988908" y="721483"/>
                  </a:lnTo>
                  <a:lnTo>
                    <a:pt x="0" y="721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7" id="47"/>
            <p:cNvSpPr txBox="true"/>
            <p:nvPr/>
          </p:nvSpPr>
          <p:spPr>
            <a:xfrm rot="0">
              <a:off x="3374210" y="177861"/>
              <a:ext cx="2988907" cy="365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50"/>
                </a:lnSpc>
                <a:spcBef>
                  <a:spcPct val="0"/>
                </a:spcBef>
              </a:pPr>
              <a:r>
                <a:rPr lang="en-US" b="true" sz="1800">
                  <a:solidFill>
                    <a:srgbClr val="252422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Escalation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9607266" y="165161"/>
              <a:ext cx="2988907" cy="365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50"/>
                </a:lnSpc>
                <a:spcBef>
                  <a:spcPct val="0"/>
                </a:spcBef>
              </a:pPr>
              <a:r>
                <a:rPr lang="en-US" b="true" sz="1800">
                  <a:solidFill>
                    <a:srgbClr val="252422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Turning Point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12991564" y="165161"/>
              <a:ext cx="2375260" cy="365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50"/>
                </a:lnSpc>
                <a:spcBef>
                  <a:spcPct val="0"/>
                </a:spcBef>
              </a:pPr>
              <a:r>
                <a:rPr lang="en-US" b="true" sz="1800">
                  <a:solidFill>
                    <a:srgbClr val="252422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Maintenance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6495782" y="177861"/>
              <a:ext cx="2988907" cy="365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50"/>
                </a:lnSpc>
                <a:spcBef>
                  <a:spcPct val="0"/>
                </a:spcBef>
              </a:pPr>
              <a:r>
                <a:rPr lang="en-US" b="true" sz="1800">
                  <a:solidFill>
                    <a:srgbClr val="252422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Rock Bottom</a:t>
              </a: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713011" y="244157"/>
            <a:ext cx="15455686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b="true" sz="4799">
                <a:solidFill>
                  <a:srgbClr val="252422"/>
                </a:solidFill>
                <a:latin typeface="ITC Benguiat Condensed Bold"/>
                <a:ea typeface="ITC Benguiat Condensed Bold"/>
                <a:cs typeface="ITC Benguiat Condensed Bold"/>
                <a:sym typeface="ITC Benguiat Condensed Bold"/>
              </a:rPr>
              <a:t>The Path to Recovery: Different Journeys, Shared Patterns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13103345" y="1442001"/>
            <a:ext cx="4942152" cy="2538756"/>
            <a:chOff x="0" y="0"/>
            <a:chExt cx="2209680" cy="11351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2209680" cy="1135100"/>
            </a:xfrm>
            <a:custGeom>
              <a:avLst/>
              <a:gdLst/>
              <a:ahLst/>
              <a:cxnLst/>
              <a:rect r="r" b="b" t="t" l="l"/>
              <a:pathLst>
                <a:path h="1135100" w="2209680">
                  <a:moveTo>
                    <a:pt x="2085220" y="1135100"/>
                  </a:moveTo>
                  <a:lnTo>
                    <a:pt x="124460" y="1135100"/>
                  </a:lnTo>
                  <a:cubicBezTo>
                    <a:pt x="55880" y="1135100"/>
                    <a:pt x="0" y="1079220"/>
                    <a:pt x="0" y="10106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85220" y="0"/>
                  </a:lnTo>
                  <a:cubicBezTo>
                    <a:pt x="2153800" y="0"/>
                    <a:pt x="2209680" y="55880"/>
                    <a:pt x="2209680" y="124460"/>
                  </a:cubicBezTo>
                  <a:lnTo>
                    <a:pt x="2209680" y="1010640"/>
                  </a:lnTo>
                  <a:cubicBezTo>
                    <a:pt x="2209680" y="1079220"/>
                    <a:pt x="2153800" y="1135100"/>
                    <a:pt x="2085220" y="1135100"/>
                  </a:cubicBezTo>
                  <a:close/>
                </a:path>
              </a:pathLst>
            </a:custGeom>
            <a:solidFill>
              <a:srgbClr val="FEE134"/>
            </a:solidFill>
          </p:spPr>
        </p:sp>
      </p:grpSp>
      <p:sp>
        <p:nvSpPr>
          <p:cNvPr name="TextBox 54" id="54"/>
          <p:cNvSpPr txBox="true"/>
          <p:nvPr/>
        </p:nvSpPr>
        <p:spPr>
          <a:xfrm rot="0">
            <a:off x="13286508" y="1709096"/>
            <a:ext cx="4575826" cy="1956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61"/>
              </a:lnSpc>
              <a:spcBef>
                <a:spcPct val="0"/>
              </a:spcBef>
            </a:pPr>
            <a:r>
              <a:rPr lang="en-US" b="true" sz="2829" strike="noStrike" u="non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Recovery is personal, but patterns repeat.</a:t>
            </a:r>
          </a:p>
          <a:p>
            <a:pPr algn="ctr" marL="0" indent="0" lvl="0">
              <a:lnSpc>
                <a:spcPts val="3961"/>
              </a:lnSpc>
              <a:spcBef>
                <a:spcPct val="0"/>
              </a:spcBef>
            </a:pPr>
            <a:r>
              <a:rPr lang="en-US" b="true" sz="2829" strike="noStrike" u="non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Recognizing them can save lives.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103345" y="4480687"/>
            <a:ext cx="4864823" cy="4777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1"/>
              </a:lnSpc>
              <a:spcBef>
                <a:spcPct val="0"/>
              </a:spcBef>
            </a:pPr>
            <a:r>
              <a:rPr lang="en-US" b="true" sz="2829" strike="noStrike" u="non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Recovery patterns discovered:</a:t>
            </a:r>
          </a:p>
          <a:p>
            <a:pPr algn="l" marL="589407" indent="-294704" lvl="1">
              <a:lnSpc>
                <a:spcPts val="3821"/>
              </a:lnSpc>
              <a:buFont typeface="Arial"/>
              <a:buChar char="•"/>
            </a:pPr>
            <a:r>
              <a:rPr lang="en-US" b="true" sz="2729" strike="noStrike" u="non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Turning Point:</a:t>
            </a:r>
            <a:r>
              <a:rPr lang="en-US" sz="2729" strike="noStrike" u="none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 Self-realization &gt; external help</a:t>
            </a:r>
          </a:p>
          <a:p>
            <a:pPr algn="l" marL="589407" indent="-294704" lvl="1">
              <a:lnSpc>
                <a:spcPts val="382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29" strike="noStrike" u="non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Treatment: </a:t>
            </a:r>
            <a:r>
              <a:rPr lang="en-US" sz="2729" strike="noStrike" u="none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Structured inpatient programs + peer support work best</a:t>
            </a:r>
          </a:p>
          <a:p>
            <a:pPr algn="l" marL="589407" indent="-294704" lvl="1">
              <a:lnSpc>
                <a:spcPts val="382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29" strike="noStrike" u="non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Maintenance: </a:t>
            </a:r>
            <a:r>
              <a:rPr lang="en-US" sz="2729" strike="noStrike" u="none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Community and ongoing meetings keep recovery alive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741586" y="952906"/>
            <a:ext cx="12257808" cy="37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37"/>
              </a:lnSpc>
              <a:spcBef>
                <a:spcPct val="0"/>
              </a:spcBef>
            </a:pPr>
            <a:r>
              <a:rPr lang="en-US" b="true" sz="2429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Patterns that repeat a</a:t>
            </a:r>
            <a:r>
              <a:rPr lang="en-US" b="true" sz="2429" strike="noStrike" u="non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c</a:t>
            </a:r>
            <a:r>
              <a:rPr lang="en-US" b="true" sz="2429" strike="noStrike" u="non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ro</a:t>
            </a:r>
            <a:r>
              <a:rPr lang="en-US" b="true" sz="2429" strike="noStrike" u="non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ss stories reveal the formula behind recovery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944378" y="1733003"/>
            <a:ext cx="11593128" cy="119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62"/>
              </a:lnSpc>
              <a:spcBef>
                <a:spcPct val="0"/>
              </a:spcBef>
            </a:pPr>
            <a:r>
              <a:rPr lang="en-US" sz="2529" strike="noStrike" u="none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We </a:t>
            </a:r>
            <a:r>
              <a:rPr lang="en-US" sz="2529" strike="noStrike" u="none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m</a:t>
            </a:r>
            <a:r>
              <a:rPr lang="en-US" sz="2529" strike="noStrike" u="none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a</a:t>
            </a:r>
            <a:r>
              <a:rPr lang="en-US" sz="2529" strike="noStrike" u="none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pp</a:t>
            </a:r>
            <a:r>
              <a:rPr lang="en-US" sz="2529" strike="noStrike" u="none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ed </a:t>
            </a:r>
            <a:r>
              <a:rPr lang="en-US" sz="2529" strike="noStrike" u="none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eac</a:t>
            </a:r>
            <a:r>
              <a:rPr lang="en-US" sz="2529" strike="noStrike" u="none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h</a:t>
            </a:r>
            <a:r>
              <a:rPr lang="en-US" sz="2529" strike="noStrike" u="none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 p</a:t>
            </a:r>
            <a:r>
              <a:rPr lang="en-US" sz="2529" strike="noStrike" u="none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e</a:t>
            </a:r>
            <a:r>
              <a:rPr lang="en-US" sz="2529" strike="noStrike" u="none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rson’s full</a:t>
            </a:r>
            <a:r>
              <a:rPr lang="en-US" sz="2529" strike="noStrike" u="none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 journey - from </a:t>
            </a:r>
            <a:r>
              <a:rPr lang="en-US" b="true" sz="2529" strike="noStrike" u="non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first use to maintenance</a:t>
            </a:r>
            <a:r>
              <a:rPr lang="en-US" sz="2529" strike="noStrike" u="none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 - t</a:t>
            </a:r>
            <a:r>
              <a:rPr lang="en-US" sz="2529" strike="noStrike" u="none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o</a:t>
            </a:r>
            <a:r>
              <a:rPr lang="en-US" sz="2529" strike="noStrike" u="none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 unco</a:t>
            </a:r>
            <a:r>
              <a:rPr lang="en-US" sz="2529" strike="noStrike" u="none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v</a:t>
            </a:r>
            <a:r>
              <a:rPr lang="en-US" sz="2529" strike="noStrike" u="none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e</a:t>
            </a:r>
            <a:r>
              <a:rPr lang="en-US" sz="2529" strike="noStrike" u="none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r</a:t>
            </a:r>
            <a:r>
              <a:rPr lang="en-US" sz="2529" strike="noStrike" u="none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 the most </a:t>
            </a:r>
            <a:r>
              <a:rPr lang="en-US" b="true" sz="2529" strike="noStrike" u="non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frequent a</a:t>
            </a:r>
            <a:r>
              <a:rPr lang="en-US" b="true" sz="2529" strike="noStrike" u="non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nd su</a:t>
            </a:r>
            <a:r>
              <a:rPr lang="en-US" b="true" sz="2529" strike="noStrike" u="non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c</a:t>
            </a:r>
            <a:r>
              <a:rPr lang="en-US" b="true" sz="2529" strike="noStrike" u="non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ce</a:t>
            </a:r>
            <a:r>
              <a:rPr lang="en-US" b="true" sz="2529" strike="noStrike" u="non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ss</a:t>
            </a:r>
            <a:r>
              <a:rPr lang="en-US" b="true" sz="2529" strike="noStrike" u="non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ful</a:t>
            </a:r>
            <a:r>
              <a:rPr lang="en-US" sz="2529" strike="noStrike" u="none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 </a:t>
            </a:r>
            <a:r>
              <a:rPr lang="en-US" sz="2529" strike="noStrike" u="none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p</a:t>
            </a:r>
            <a:r>
              <a:rPr lang="en-US" sz="2529" strike="noStrike" u="none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a</a:t>
            </a:r>
            <a:r>
              <a:rPr lang="en-US" sz="2529" strike="noStrike" u="none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thwa</a:t>
            </a:r>
            <a:r>
              <a:rPr lang="en-US" sz="2529" strike="noStrike" u="none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ys. These routes reveal what truly helps people recover, guiding more </a:t>
            </a:r>
            <a:r>
              <a:rPr lang="en-US" b="true" sz="2529" strike="noStrike" u="none">
                <a:solidFill>
                  <a:srgbClr val="252422"/>
                </a:solidFill>
                <a:latin typeface="Cerebri Bold"/>
                <a:ea typeface="Cerebri Bold"/>
                <a:cs typeface="Cerebri Bold"/>
                <a:sym typeface="Cerebri Bold"/>
              </a:rPr>
              <a:t>effective recovery interventions</a:t>
            </a:r>
            <a:r>
              <a:rPr lang="en-US" sz="2529" strike="noStrike" u="none">
                <a:solidFill>
                  <a:srgbClr val="252422"/>
                </a:solidFill>
                <a:latin typeface="Cerebri"/>
                <a:ea typeface="Cerebri"/>
                <a:cs typeface="Cerebri"/>
                <a:sym typeface="Cerebri"/>
              </a:rPr>
              <a:t>.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873869" y="9493963"/>
            <a:ext cx="11663637" cy="37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7"/>
              </a:lnSpc>
            </a:pPr>
            <a:r>
              <a:rPr lang="en-US" sz="2429" i="true">
                <a:solidFill>
                  <a:srgbClr val="252422"/>
                </a:solidFill>
                <a:latin typeface="Cerebri Italics"/>
                <a:ea typeface="Cerebri Italics"/>
                <a:cs typeface="Cerebri Italics"/>
                <a:sym typeface="Cerebri Italics"/>
              </a:rPr>
              <a:t>Sankey Diagram: Top 5 Recovery Pathways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13739721" y="7987173"/>
            <a:ext cx="10308202" cy="5382197"/>
          </a:xfrm>
          <a:custGeom>
            <a:avLst/>
            <a:gdLst/>
            <a:ahLst/>
            <a:cxnLst/>
            <a:rect r="r" b="b" t="t" l="l"/>
            <a:pathLst>
              <a:path h="5382197" w="10308202">
                <a:moveTo>
                  <a:pt x="0" y="0"/>
                </a:moveTo>
                <a:lnTo>
                  <a:pt x="10308202" y="0"/>
                </a:lnTo>
                <a:lnTo>
                  <a:pt x="10308202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5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5473709" cy="2431846"/>
            <a:chOff x="0" y="0"/>
            <a:chExt cx="1441635" cy="6404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33333">
                  <a:srgbClr val="699ACD">
                    <a:alpha val="100000"/>
                  </a:srgbClr>
                </a:gs>
                <a:gs pos="66667">
                  <a:srgbClr val="2F679F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655775"/>
            <a:ext cx="5473709" cy="2431846"/>
            <a:chOff x="0" y="0"/>
            <a:chExt cx="1441635" cy="6404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6286752"/>
            <a:ext cx="5473709" cy="2431846"/>
            <a:chOff x="0" y="0"/>
            <a:chExt cx="1441635" cy="64048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785591" y="1028700"/>
            <a:ext cx="5473709" cy="2431846"/>
            <a:chOff x="0" y="0"/>
            <a:chExt cx="1441635" cy="64048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785591" y="3655775"/>
            <a:ext cx="5473709" cy="2431846"/>
            <a:chOff x="0" y="0"/>
            <a:chExt cx="1441635" cy="64048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785591" y="6286752"/>
            <a:ext cx="5473709" cy="2431846"/>
            <a:chOff x="0" y="0"/>
            <a:chExt cx="1441635" cy="64048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949119" y="4340199"/>
            <a:ext cx="4353582" cy="1308696"/>
            <a:chOff x="0" y="0"/>
            <a:chExt cx="5804776" cy="1744928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9525"/>
              <a:ext cx="5804776" cy="1369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b="true" sz="3710">
                  <a:solidFill>
                    <a:srgbClr val="343434"/>
                  </a:solidFill>
                  <a:latin typeface="ITC Benguiat Condensed Bold"/>
                  <a:ea typeface="ITC Benguiat Condensed Bold"/>
                  <a:cs typeface="ITC Benguiat Condensed Bold"/>
                  <a:sym typeface="ITC Benguiat Condensed Bold"/>
                </a:rPr>
                <a:t>FUTURE SCOPE &amp; IMPROVEMENTS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332573"/>
              <a:ext cx="5804776" cy="412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1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4" id="24"/>
          <p:cNvSpPr/>
          <p:nvPr/>
        </p:nvSpPr>
        <p:spPr>
          <a:xfrm flipV="true">
            <a:off x="6502409" y="2244623"/>
            <a:ext cx="5283182" cy="0"/>
          </a:xfrm>
          <a:prstGeom prst="line">
            <a:avLst/>
          </a:prstGeom>
          <a:ln cap="flat" w="19050">
            <a:solidFill>
              <a:srgbClr val="164B82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AutoShape 25" id="25"/>
          <p:cNvSpPr/>
          <p:nvPr/>
        </p:nvSpPr>
        <p:spPr>
          <a:xfrm>
            <a:off x="6502409" y="7496097"/>
            <a:ext cx="5098453" cy="6579"/>
          </a:xfrm>
          <a:prstGeom prst="line">
            <a:avLst/>
          </a:prstGeom>
          <a:ln cap="flat" w="19050">
            <a:solidFill>
              <a:srgbClr val="164B82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AutoShape 26" id="26"/>
          <p:cNvSpPr/>
          <p:nvPr/>
        </p:nvSpPr>
        <p:spPr>
          <a:xfrm>
            <a:off x="6502409" y="4871699"/>
            <a:ext cx="446710" cy="0"/>
          </a:xfrm>
          <a:prstGeom prst="line">
            <a:avLst/>
          </a:prstGeom>
          <a:ln cap="flat" w="19050">
            <a:solidFill>
              <a:srgbClr val="164B82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AutoShape 27" id="27"/>
          <p:cNvSpPr/>
          <p:nvPr/>
        </p:nvSpPr>
        <p:spPr>
          <a:xfrm flipV="true">
            <a:off x="11338881" y="4871699"/>
            <a:ext cx="556730" cy="0"/>
          </a:xfrm>
          <a:prstGeom prst="line">
            <a:avLst/>
          </a:prstGeom>
          <a:ln cap="flat" w="19050">
            <a:solidFill>
              <a:srgbClr val="164B82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6465424" y="7200900"/>
            <a:ext cx="4984890" cy="4114800"/>
          </a:xfrm>
          <a:custGeom>
            <a:avLst/>
            <a:gdLst/>
            <a:ahLst/>
            <a:cxnLst/>
            <a:rect r="r" b="b" t="t" l="l"/>
            <a:pathLst>
              <a:path h="4114800" w="4984890">
                <a:moveTo>
                  <a:pt x="0" y="0"/>
                </a:moveTo>
                <a:lnTo>
                  <a:pt x="4984890" y="0"/>
                </a:lnTo>
                <a:lnTo>
                  <a:pt x="49848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508954" y="1410796"/>
            <a:ext cx="4513201" cy="1585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41"/>
              </a:lnSpc>
            </a:pPr>
            <a:r>
              <a:rPr lang="en-US" b="true" sz="2529" spc="126">
                <a:solidFill>
                  <a:srgbClr val="F2F7FA"/>
                </a:solidFill>
                <a:latin typeface="Cerebri Bold"/>
                <a:ea typeface="Cerebri Bold"/>
                <a:cs typeface="Cerebri Bold"/>
                <a:sym typeface="Cerebri Bold"/>
              </a:rPr>
              <a:t>Expand Dataset Diversity</a:t>
            </a:r>
          </a:p>
          <a:p>
            <a:pPr algn="just">
              <a:lnSpc>
                <a:spcPts val="2281"/>
              </a:lnSpc>
            </a:pPr>
          </a:p>
          <a:p>
            <a:pPr algn="just">
              <a:lnSpc>
                <a:spcPts val="2281"/>
              </a:lnSpc>
              <a:spcBef>
                <a:spcPct val="0"/>
              </a:spcBef>
            </a:pPr>
            <a:r>
              <a:rPr lang="en-US" b="true" sz="1629" spc="81">
                <a:solidFill>
                  <a:srgbClr val="F2F7FA"/>
                </a:solidFill>
                <a:latin typeface="Cerebri Bold"/>
                <a:ea typeface="Cerebri Bold"/>
                <a:cs typeface="Cerebri Bold"/>
                <a:sym typeface="Cerebri Bold"/>
              </a:rPr>
              <a:t>Include multilingual and cross-cultural narratives to generalize findings beyond English-speaking recovery communities.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08954" y="3912277"/>
            <a:ext cx="4513201" cy="1871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41"/>
              </a:lnSpc>
            </a:pPr>
            <a:r>
              <a:rPr lang="en-US" b="true" sz="2529" spc="126">
                <a:solidFill>
                  <a:srgbClr val="F2F7FA"/>
                </a:solidFill>
                <a:latin typeface="Cerebri Bold"/>
                <a:ea typeface="Cerebri Bold"/>
                <a:cs typeface="Cerebri Bold"/>
                <a:sym typeface="Cerebri Bold"/>
              </a:rPr>
              <a:t>Temporal Modeling</a:t>
            </a:r>
          </a:p>
          <a:p>
            <a:pPr algn="just">
              <a:lnSpc>
                <a:spcPts val="2281"/>
              </a:lnSpc>
            </a:pPr>
          </a:p>
          <a:p>
            <a:pPr algn="just">
              <a:lnSpc>
                <a:spcPts val="2281"/>
              </a:lnSpc>
              <a:spcBef>
                <a:spcPct val="0"/>
              </a:spcBef>
            </a:pPr>
            <a:r>
              <a:rPr lang="en-US" b="true" sz="1629" spc="81">
                <a:solidFill>
                  <a:srgbClr val="F2F7FA"/>
                </a:solidFill>
                <a:latin typeface="Cerebri Bold"/>
                <a:ea typeface="Cerebri Bold"/>
                <a:cs typeface="Cerebri Bold"/>
                <a:sym typeface="Cerebri Bold"/>
              </a:rPr>
              <a:t>Introduce sequence models (like LSTMs or Transformers) to predict relapse likelihood or next probable stage in the journey.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08954" y="6462291"/>
            <a:ext cx="4513201" cy="2033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1"/>
              </a:lnSpc>
            </a:pPr>
            <a:r>
              <a:rPr lang="en-US" sz="2529" spc="126" b="true">
                <a:solidFill>
                  <a:srgbClr val="F2F7FA"/>
                </a:solidFill>
                <a:latin typeface="Cerebri Bold"/>
                <a:ea typeface="Cerebri Bold"/>
                <a:cs typeface="Cerebri Bold"/>
                <a:sym typeface="Cerebri Bold"/>
              </a:rPr>
              <a:t>Integrate Speech &amp; Tone Analysis</a:t>
            </a:r>
          </a:p>
          <a:p>
            <a:pPr algn="just">
              <a:lnSpc>
                <a:spcPts val="2281"/>
              </a:lnSpc>
            </a:pPr>
          </a:p>
          <a:p>
            <a:pPr algn="just">
              <a:lnSpc>
                <a:spcPts val="2281"/>
              </a:lnSpc>
              <a:spcBef>
                <a:spcPct val="0"/>
              </a:spcBef>
            </a:pPr>
            <a:r>
              <a:rPr lang="en-US" b="true" sz="1629" spc="81">
                <a:solidFill>
                  <a:srgbClr val="F2F7FA"/>
                </a:solidFill>
                <a:latin typeface="Cerebri Bold"/>
                <a:ea typeface="Cerebri Bold"/>
                <a:cs typeface="Cerebri Bold"/>
                <a:sym typeface="Cerebri Bold"/>
              </a:rPr>
              <a:t>Extend from text to audio emotion — analyzing tone, pauses, and stress markers for deeper empathy mapping.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364705" y="1109483"/>
            <a:ext cx="4315480" cy="2245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1"/>
              </a:lnSpc>
            </a:pPr>
            <a:r>
              <a:rPr lang="en-US" sz="2329" spc="116" b="true">
                <a:solidFill>
                  <a:srgbClr val="F2F7FA"/>
                </a:solidFill>
                <a:latin typeface="Cerebri Bold"/>
                <a:ea typeface="Cerebri Bold"/>
                <a:cs typeface="Cerebri Bold"/>
                <a:sym typeface="Cerebri Bold"/>
              </a:rPr>
              <a:t>Interactive Recovery Dashboards</a:t>
            </a:r>
          </a:p>
          <a:p>
            <a:pPr algn="just">
              <a:lnSpc>
                <a:spcPts val="2281"/>
              </a:lnSpc>
            </a:pPr>
          </a:p>
          <a:p>
            <a:pPr algn="just">
              <a:lnSpc>
                <a:spcPts val="2281"/>
              </a:lnSpc>
              <a:spcBef>
                <a:spcPct val="0"/>
              </a:spcBef>
            </a:pPr>
            <a:r>
              <a:rPr lang="en-US" b="true" sz="1629" spc="81">
                <a:solidFill>
                  <a:srgbClr val="F2F7FA"/>
                </a:solidFill>
                <a:latin typeface="Cerebri Bold"/>
                <a:ea typeface="Cerebri Bold"/>
                <a:cs typeface="Cerebri Bold"/>
                <a:sym typeface="Cerebri Bold"/>
              </a:rPr>
              <a:t>Build clinician-facing visual tools that allow dynamic filtering by addiction type, demographics, or treatment success rate.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364705" y="3851680"/>
            <a:ext cx="4414340" cy="1996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29" spc="121" b="true">
                <a:solidFill>
                  <a:srgbClr val="F2F7FA"/>
                </a:solidFill>
                <a:latin typeface="Cerebri Bold"/>
                <a:ea typeface="Cerebri Bold"/>
                <a:cs typeface="Cerebri Bold"/>
                <a:sym typeface="Cerebri Bold"/>
              </a:rPr>
              <a:t>Context-aware Sentiment Models</a:t>
            </a:r>
          </a:p>
          <a:p>
            <a:pPr algn="just">
              <a:lnSpc>
                <a:spcPts val="2281"/>
              </a:lnSpc>
            </a:pPr>
          </a:p>
          <a:p>
            <a:pPr algn="just">
              <a:lnSpc>
                <a:spcPts val="2281"/>
              </a:lnSpc>
              <a:spcBef>
                <a:spcPct val="0"/>
              </a:spcBef>
            </a:pPr>
            <a:r>
              <a:rPr lang="en-US" b="true" sz="1629" spc="81">
                <a:solidFill>
                  <a:srgbClr val="F2F7FA"/>
                </a:solidFill>
                <a:latin typeface="Cerebri Bold"/>
                <a:ea typeface="Cerebri Bold"/>
                <a:cs typeface="Cerebri Bold"/>
                <a:sym typeface="Cerebri Bold"/>
              </a:rPr>
              <a:t>Fine-tune emotion detection models on addiction-specific language to avoid false positives/negatives.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364705" y="6356246"/>
            <a:ext cx="4315480" cy="2245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1"/>
              </a:lnSpc>
            </a:pPr>
            <a:r>
              <a:rPr lang="en-US" sz="2329" spc="116" b="true">
                <a:solidFill>
                  <a:srgbClr val="F2F7FA"/>
                </a:solidFill>
                <a:latin typeface="Cerebri Bold"/>
                <a:ea typeface="Cerebri Bold"/>
                <a:cs typeface="Cerebri Bold"/>
                <a:sym typeface="Cerebri Bold"/>
              </a:rPr>
              <a:t>Real-Time Tracking &amp; Early Intervention System</a:t>
            </a:r>
          </a:p>
          <a:p>
            <a:pPr algn="just">
              <a:lnSpc>
                <a:spcPts val="2281"/>
              </a:lnSpc>
            </a:pPr>
          </a:p>
          <a:p>
            <a:pPr algn="just">
              <a:lnSpc>
                <a:spcPts val="2281"/>
              </a:lnSpc>
              <a:spcBef>
                <a:spcPct val="0"/>
              </a:spcBef>
            </a:pPr>
            <a:r>
              <a:rPr lang="en-US" b="true" sz="1629" spc="81">
                <a:solidFill>
                  <a:srgbClr val="F2F7FA"/>
                </a:solidFill>
                <a:latin typeface="Cerebri Bold"/>
                <a:ea typeface="Cerebri Bold"/>
                <a:cs typeface="Cerebri Bold"/>
                <a:sym typeface="Cerebri Bold"/>
              </a:rPr>
              <a:t>Build a system that continuously analyzes new journal or voice inputs to detect early signs of relapse and provide timely intervention.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DAG283Qf5Tw</dc:identifier>
  <dcterms:modified xsi:type="dcterms:W3CDTF">2011-08-01T06:04:30Z</dcterms:modified>
  <cp:revision>1</cp:revision>
  <dc:title>AUD_Final_Project_PPT_Group_8_Session_1 </dc:title>
</cp:coreProperties>
</file>